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aleway"/>
      <p:regular r:id="rId63"/>
      <p:bold r:id="rId64"/>
      <p:italic r:id="rId65"/>
      <p:boldItalic r:id="rId66"/>
    </p:embeddedFont>
    <p:embeddedFont>
      <p:font typeface="La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La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7.xml"/><Relationship Id="rId66" Type="http://schemas.openxmlformats.org/officeDocument/2006/relationships/font" Target="fonts/Raleway-boldItalic.fntdata"/><Relationship Id="rId21" Type="http://schemas.openxmlformats.org/officeDocument/2006/relationships/slide" Target="slides/slide16.xml"/><Relationship Id="rId65" Type="http://schemas.openxmlformats.org/officeDocument/2006/relationships/font" Target="fonts/Raleway-italic.fntdata"/><Relationship Id="rId24" Type="http://schemas.openxmlformats.org/officeDocument/2006/relationships/slide" Target="slides/slide19.xml"/><Relationship Id="rId68" Type="http://schemas.openxmlformats.org/officeDocument/2006/relationships/font" Target="fonts/Lato-bold.fntdata"/><Relationship Id="rId23" Type="http://schemas.openxmlformats.org/officeDocument/2006/relationships/slide" Target="slides/slide18.xml"/><Relationship Id="rId67" Type="http://schemas.openxmlformats.org/officeDocument/2006/relationships/font" Target="fonts/La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60e11024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60e11024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vhjreb\viuvewic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2e15e2bdc_3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2e15e2bdc_3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2e15e2bdc_3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2e15e2bdc_3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60e11024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360e11024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2e15e2bdc_3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2e15e2bdc_3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2e15e2bdc_3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2e15e2bdc_3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2e15e2bdc_3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2e15e2bdc_3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2e15e2bdc_3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2e15e2bdc_3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2e15e2bdc_3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2e15e2bdc_3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2e6a019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2e6a01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2e6a0190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2e6a0190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feed the deep learning model we require a huge amount of data.</a:t>
            </a:r>
            <a:endParaRPr/>
          </a:p>
          <a:p>
            <a:pPr indent="0" lvl="0" marL="0" rtl="0" algn="l">
              <a:spcBef>
                <a:spcPts val="0"/>
              </a:spcBef>
              <a:spcAft>
                <a:spcPts val="0"/>
              </a:spcAft>
              <a:buNone/>
            </a:pPr>
            <a:r>
              <a:rPr lang="en"/>
              <a:t>So the question arises how to we get the data?</a:t>
            </a:r>
            <a:endParaRPr/>
          </a:p>
          <a:p>
            <a:pPr indent="0" lvl="0" marL="0" rtl="0" algn="l">
              <a:spcBef>
                <a:spcPts val="0"/>
              </a:spcBef>
              <a:spcAft>
                <a:spcPts val="0"/>
              </a:spcAft>
              <a:buNone/>
            </a:pPr>
            <a:r>
              <a:rPr lang="en"/>
              <a:t>One possible answer could be the data scraping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2e6a0190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2e6a0190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approach sounds good but practically it is not suitable for our system</a:t>
            </a:r>
            <a:endParaRPr/>
          </a:p>
          <a:p>
            <a:pPr indent="0" lvl="0" marL="0" rtl="0" algn="l">
              <a:spcBef>
                <a:spcPts val="0"/>
              </a:spcBef>
              <a:spcAft>
                <a:spcPts val="0"/>
              </a:spcAft>
              <a:buNone/>
            </a:pPr>
            <a:r>
              <a:rPr lang="en"/>
              <a:t>But it has some problem associated with it which are….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2e6a0190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2e6a0190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2e6a0190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e6a0190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2e6a0190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2e6a0190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2e6a0190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2e6a0190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2e6a0190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2e6a0190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60e110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60e110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2e6a0190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2e6a0190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2e15e2bdc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2e15e2bdc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2e15e2bdc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2e15e2bdc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e15e2bdc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e15e2bdc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2e15e2bdc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e15e2bdc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2a117540a36108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2a117540a36108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a117540a36108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a117540a36108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360e11024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360e11024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2e15e2bd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2e15e2bd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2e15e2bdc_1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2e15e2bdc_1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2e15e2bdc_1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2e15e2bdc_1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2e15e2bdc_1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2e15e2bdc_1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2e15e2bdc_1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2e15e2bdc_1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2e15e2bdc_1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2e15e2bdc_1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2e15e2bdc_1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2e15e2bdc_1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2e15e2bdc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2e15e2bdc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2e15e2bdc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2e15e2bdc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2e15e2bd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2e15e2bd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2e15e2bd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2e15e2bd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2e15e2bdc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2e15e2bdc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2e15e2bdc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2e15e2bdc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2e15e2bdc_1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2e15e2bdc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2e15e2bdc_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2e15e2bdc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2e15e2bdc_1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2e15e2bdc_1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2e15e2bdc_1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2e15e2bdc_1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2e15e2bdc_1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2e15e2bdc_1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2e15e2bdc_1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2e15e2bdc_1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2e15e2bdc_1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2e15e2bdc_1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2e15e2bdc_1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2e15e2bdc_1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2e15e2bdc_1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2e15e2bdc_1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60e110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60e110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60e11024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60e11024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2e15e2bdc_1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2e15e2bdc_1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2e15e2bdc_1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2e15e2bdc_1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9.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8.jpg"/><Relationship Id="rId4" Type="http://schemas.openxmlformats.org/officeDocument/2006/relationships/image" Target="../media/image11.jpg"/><Relationship Id="rId10" Type="http://schemas.openxmlformats.org/officeDocument/2006/relationships/image" Target="../media/image10.jpg"/><Relationship Id="rId9"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12.jpg"/><Relationship Id="rId8"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0.jpg"/><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en.wikipedia.org/wiki/Feedforward_neural_network" TargetMode="External"/><Relationship Id="rId4" Type="http://schemas.openxmlformats.org/officeDocument/2006/relationships/hyperlink" Target="https://en.wikipedia.org/wiki/Artificial_neural_networ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jp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en.wikipedia.org/wiki/Artificial_neural_network" TargetMode="External"/><Relationship Id="rId4" Type="http://schemas.openxmlformats.org/officeDocument/2006/relationships/hyperlink" Target="https://en.wikipedia.org/wiki/Directed_graph" TargetMode="External"/><Relationship Id="rId5"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28.jpg"/><Relationship Id="rId5" Type="http://schemas.openxmlformats.org/officeDocument/2006/relationships/image" Target="../media/image27.jpg"/><Relationship Id="rId6" Type="http://schemas.openxmlformats.org/officeDocument/2006/relationships/image" Target="../media/image31.jpg"/><Relationship Id="rId7"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pytorch.org/" TargetMode="External"/><Relationship Id="rId4" Type="http://schemas.openxmlformats.org/officeDocument/2006/relationships/hyperlink" Target="http://csr.bu.edu/asl/asllvd/annotate/session_1-2/index_session_1-2.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colah.github.io/posts/2015-08-Understanding-LSTMs/" TargetMode="External"/><Relationship Id="rId4" Type="http://schemas.openxmlformats.org/officeDocument/2006/relationships/hyperlink" Target="https://becominghuman.ai/a-noobs-guide-to-implementing-rnn-lstm-using-tensorflow-1907a5bbb1fa" TargetMode="External"/><Relationship Id="rId5" Type="http://schemas.openxmlformats.org/officeDocument/2006/relationships/hyperlink" Target="https://towardsdatascience.com/why-deep-learning-is-needed-over-traditional-machine-learning-1b6a99177063" TargetMode="External"/><Relationship Id="rId6" Type="http://schemas.openxmlformats.org/officeDocument/2006/relationships/hyperlink" Target="http://csr.bu.edu/asl/asllvd/annotate/session_1-2/index_session_1-2.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79625" y="590925"/>
            <a:ext cx="7247100" cy="42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Gesture Recognition System for converting sign language to text and audio using Video Analysis.</a:t>
            </a:r>
            <a:endParaRPr sz="3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Presented By-</a:t>
            </a:r>
            <a:r>
              <a:rPr lang="en" sz="3000"/>
              <a:t>								</a:t>
            </a:r>
            <a:r>
              <a:rPr lang="en" sz="2000"/>
              <a:t>Guided By-</a:t>
            </a:r>
            <a:endParaRPr sz="2000"/>
          </a:p>
          <a:p>
            <a:pPr indent="0" lvl="0" marL="0" rtl="0" algn="l">
              <a:spcBef>
                <a:spcPts val="0"/>
              </a:spcBef>
              <a:spcAft>
                <a:spcPts val="0"/>
              </a:spcAft>
              <a:buNone/>
            </a:pPr>
            <a:r>
              <a:rPr lang="en" sz="1600"/>
              <a:t>Aishwarya Gurjar								Dr. Urjita Thakar</a:t>
            </a:r>
            <a:endParaRPr sz="1600"/>
          </a:p>
          <a:p>
            <a:pPr indent="0" lvl="0" marL="0" rtl="0" algn="l">
              <a:spcBef>
                <a:spcPts val="0"/>
              </a:spcBef>
              <a:spcAft>
                <a:spcPts val="0"/>
              </a:spcAft>
              <a:buNone/>
            </a:pPr>
            <a:r>
              <a:rPr lang="en" sz="1600"/>
              <a:t>Divas Jain</a:t>
            </a:r>
            <a:endParaRPr sz="1600"/>
          </a:p>
          <a:p>
            <a:pPr indent="0" lvl="0" marL="0" rtl="0" algn="l">
              <a:spcBef>
                <a:spcPts val="0"/>
              </a:spcBef>
              <a:spcAft>
                <a:spcPts val="0"/>
              </a:spcAft>
              <a:buNone/>
            </a:pPr>
            <a:r>
              <a:rPr lang="en" sz="1600"/>
              <a:t>Mansi Agrawal</a:t>
            </a:r>
            <a:endParaRPr sz="1600"/>
          </a:p>
          <a:p>
            <a:pPr indent="0" lvl="0" marL="0" rtl="0" algn="l">
              <a:spcBef>
                <a:spcPts val="0"/>
              </a:spcBef>
              <a:spcAft>
                <a:spcPts val="0"/>
              </a:spcAft>
              <a:buNone/>
            </a:pPr>
            <a:r>
              <a:rPr lang="en" sz="1600"/>
              <a:t>Romil Jain</a:t>
            </a:r>
            <a:endParaRPr sz="1600"/>
          </a:p>
          <a:p>
            <a:pPr indent="0" lvl="0" marL="0" rtl="0" algn="l">
              <a:spcBef>
                <a:spcPts val="0"/>
              </a:spcBef>
              <a:spcAft>
                <a:spcPts val="0"/>
              </a:spcAft>
              <a:buNone/>
            </a:pPr>
            <a:r>
              <a:rPr lang="en" sz="1600"/>
              <a:t>Siddhant Gupta</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7650" y="526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a:t>
            </a:r>
            <a:endParaRPr/>
          </a:p>
        </p:txBody>
      </p:sp>
      <p:sp>
        <p:nvSpPr>
          <p:cNvPr id="142" name="Google Shape;142;p22"/>
          <p:cNvSpPr txBox="1"/>
          <p:nvPr>
            <p:ph idx="1" type="body"/>
          </p:nvPr>
        </p:nvSpPr>
        <p:spPr>
          <a:xfrm>
            <a:off x="727650" y="1514850"/>
            <a:ext cx="7688700" cy="294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b="1" lang="en" sz="1600">
                <a:solidFill>
                  <a:schemeClr val="dk2"/>
                </a:solidFill>
              </a:rPr>
              <a:t>Objective: </a:t>
            </a:r>
            <a:endParaRPr b="1"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Create a complete system to detect, recognize and interpret the hand gestures through computer visions.</a:t>
            </a:r>
            <a:endParaRPr sz="1600">
              <a:solidFill>
                <a:schemeClr val="dk2"/>
              </a:solidFill>
            </a:endParaRPr>
          </a:p>
          <a:p>
            <a:pPr indent="-330200" lvl="0" marL="457200" rtl="0" algn="l">
              <a:spcBef>
                <a:spcPts val="0"/>
              </a:spcBef>
              <a:spcAft>
                <a:spcPts val="0"/>
              </a:spcAft>
              <a:buClr>
                <a:schemeClr val="dk2"/>
              </a:buClr>
              <a:buSzPts val="1600"/>
              <a:buChar char="●"/>
            </a:pPr>
            <a:r>
              <a:rPr b="1" lang="en" sz="1600">
                <a:solidFill>
                  <a:schemeClr val="dk2"/>
                </a:solidFill>
              </a:rPr>
              <a:t>Boundaries: </a:t>
            </a:r>
            <a:endParaRPr b="1"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Single person in frame at a time.</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Distance of person making gestures should be almost same as in the training set of that gesture.</a:t>
            </a:r>
            <a:endParaRPr sz="1600">
              <a:solidFill>
                <a:schemeClr val="dk2"/>
              </a:solidFill>
            </a:endParaRPr>
          </a:p>
          <a:p>
            <a:pPr indent="-330200" lvl="0" marL="457200" rtl="0" algn="l">
              <a:spcBef>
                <a:spcPts val="0"/>
              </a:spcBef>
              <a:spcAft>
                <a:spcPts val="0"/>
              </a:spcAft>
              <a:buClr>
                <a:schemeClr val="dk2"/>
              </a:buClr>
              <a:buSzPts val="1600"/>
              <a:buChar char="●"/>
            </a:pPr>
            <a:r>
              <a:rPr b="1" lang="en" sz="1600">
                <a:solidFill>
                  <a:schemeClr val="dk2"/>
                </a:solidFill>
              </a:rPr>
              <a:t>Cost:</a:t>
            </a:r>
            <a:endParaRPr b="1"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Training Cost</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Camera Cost</a:t>
            </a:r>
            <a:endParaRPr sz="1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Study</a:t>
            </a:r>
            <a:endParaRPr/>
          </a:p>
        </p:txBody>
      </p:sp>
      <p:sp>
        <p:nvSpPr>
          <p:cNvPr id="148" name="Google Shape;148;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Not a novel Problem.</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Many companies tried and built gesture recognition system.</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BUT not widely accepted.</a:t>
            </a:r>
            <a:endParaRPr sz="1600">
              <a:solidFill>
                <a:srgbClr val="000000"/>
              </a:solidFill>
            </a:endParaRPr>
          </a:p>
          <a:p>
            <a:pPr indent="0" lvl="0" marL="457200" rtl="0" algn="l">
              <a:spcBef>
                <a:spcPts val="1600"/>
              </a:spcBef>
              <a:spcAft>
                <a:spcPts val="1600"/>
              </a:spcAft>
              <a:buNone/>
            </a:pPr>
            <a:r>
              <a:rPr lang="en" sz="2400">
                <a:solidFill>
                  <a:srgbClr val="000000"/>
                </a:solidFill>
              </a:rPr>
              <a:t>WHY?</a:t>
            </a:r>
            <a:endParaRPr sz="2400">
              <a:solidFill>
                <a:srgbClr val="000000"/>
              </a:solidFill>
            </a:endParaRPr>
          </a:p>
        </p:txBody>
      </p:sp>
      <p:sp>
        <p:nvSpPr>
          <p:cNvPr id="149" name="Google Shape;149;p2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Gesture Recognition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727650" y="1488275"/>
            <a:ext cx="4487400" cy="293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Any of the famous Gesture recognition system!?</a:t>
            </a:r>
            <a:endParaRPr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Wired Gloves</a:t>
            </a:r>
            <a:endParaRPr b="1"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highlight>
                  <a:srgbClr val="FFFFFF"/>
                </a:highlight>
              </a:rPr>
              <a:t>These can provide input to the computer about the position and rotation of the hands using magnetic or inertial tracking devices.</a:t>
            </a:r>
            <a:endParaRPr sz="1600">
              <a:solidFill>
                <a:srgbClr val="000000"/>
              </a:solidFill>
              <a:highlight>
                <a:srgbClr val="FFFFFF"/>
              </a:highlight>
            </a:endParaRPr>
          </a:p>
          <a:p>
            <a:pPr indent="-330200" lvl="1" marL="914400" marR="0" rtl="0" algn="l">
              <a:lnSpc>
                <a:spcPct val="115000"/>
              </a:lnSpc>
              <a:spcBef>
                <a:spcPts val="0"/>
              </a:spcBef>
              <a:spcAft>
                <a:spcPts val="0"/>
              </a:spcAft>
              <a:buClr>
                <a:srgbClr val="000000"/>
              </a:buClr>
              <a:buSzPts val="1600"/>
              <a:buFont typeface="Lato"/>
              <a:buChar char="○"/>
            </a:pPr>
            <a:r>
              <a:rPr lang="en" sz="1600">
                <a:solidFill>
                  <a:srgbClr val="000000"/>
                </a:solidFill>
                <a:highlight>
                  <a:srgbClr val="FFFFFF"/>
                </a:highlight>
                <a:latin typeface="Arial"/>
                <a:ea typeface="Arial"/>
                <a:cs typeface="Arial"/>
                <a:sym typeface="Arial"/>
              </a:rPr>
              <a:t>The first commercially available hand-tracking glove-type device was the DataGlove.</a:t>
            </a:r>
            <a:endParaRPr sz="1600">
              <a:solidFill>
                <a:srgbClr val="000000"/>
              </a:solidFill>
              <a:highlight>
                <a:srgbClr val="FFFFFF"/>
              </a:highlight>
              <a:latin typeface="Arial"/>
              <a:ea typeface="Arial"/>
              <a:cs typeface="Arial"/>
              <a:sym typeface="Arial"/>
            </a:endParaRPr>
          </a:p>
          <a:p>
            <a:pPr indent="0" lvl="0" marL="914400" marR="0" rtl="0" algn="l">
              <a:lnSpc>
                <a:spcPct val="115000"/>
              </a:lnSpc>
              <a:spcBef>
                <a:spcPts val="1600"/>
              </a:spcBef>
              <a:spcAft>
                <a:spcPts val="1600"/>
              </a:spcAft>
              <a:buNone/>
            </a:pPr>
            <a:r>
              <a:t/>
            </a:r>
            <a:endParaRPr sz="1600">
              <a:solidFill>
                <a:srgbClr val="000000"/>
              </a:solidFill>
              <a:highlight>
                <a:srgbClr val="FFFFFF"/>
              </a:highlight>
              <a:latin typeface="Arial"/>
              <a:ea typeface="Arial"/>
              <a:cs typeface="Arial"/>
              <a:sym typeface="Arial"/>
            </a:endParaRPr>
          </a:p>
        </p:txBody>
      </p:sp>
      <p:sp>
        <p:nvSpPr>
          <p:cNvPr id="155" name="Google Shape;155;p24"/>
          <p:cNvSpPr txBox="1"/>
          <p:nvPr>
            <p:ph type="title"/>
          </p:nvPr>
        </p:nvSpPr>
        <p:spPr>
          <a:xfrm>
            <a:off x="646100" y="520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Scenario</a:t>
            </a:r>
            <a:endParaRPr/>
          </a:p>
        </p:txBody>
      </p:sp>
      <p:pic>
        <p:nvPicPr>
          <p:cNvPr id="156" name="Google Shape;156;p24"/>
          <p:cNvPicPr preferRelativeResize="0"/>
          <p:nvPr/>
        </p:nvPicPr>
        <p:blipFill>
          <a:blip r:embed="rId3">
            <a:alphaModFix/>
          </a:blip>
          <a:stretch>
            <a:fillRect/>
          </a:stretch>
        </p:blipFill>
        <p:spPr>
          <a:xfrm>
            <a:off x="5493050" y="1631124"/>
            <a:ext cx="3169575" cy="250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729450" y="1614525"/>
            <a:ext cx="7688700" cy="3112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highlight>
                  <a:schemeClr val="lt1"/>
                </a:highlight>
                <a:latin typeface="Arial"/>
                <a:ea typeface="Arial"/>
                <a:cs typeface="Arial"/>
                <a:sym typeface="Arial"/>
              </a:rPr>
              <a:t>Kinect is a line of motion sensing input devices that was produced by Microsoft for </a:t>
            </a:r>
            <a:r>
              <a:rPr b="1" lang="en" sz="1600">
                <a:solidFill>
                  <a:srgbClr val="000000"/>
                </a:solidFill>
                <a:highlight>
                  <a:schemeClr val="lt1"/>
                </a:highlight>
                <a:latin typeface="Arial"/>
                <a:ea typeface="Arial"/>
                <a:cs typeface="Arial"/>
                <a:sym typeface="Arial"/>
              </a:rPr>
              <a:t>Xbox 360 and Xbox One video</a:t>
            </a:r>
            <a:r>
              <a:rPr lang="en" sz="1600">
                <a:solidFill>
                  <a:srgbClr val="000000"/>
                </a:solidFill>
                <a:highlight>
                  <a:schemeClr val="lt1"/>
                </a:highlight>
                <a:latin typeface="Arial"/>
                <a:ea typeface="Arial"/>
                <a:cs typeface="Arial"/>
                <a:sym typeface="Arial"/>
              </a:rPr>
              <a:t> game consoles and Microsoft Windows PCs.</a:t>
            </a:r>
            <a:endParaRPr sz="1600">
              <a:solidFill>
                <a:srgbClr val="000000"/>
              </a:solidFill>
              <a:highlight>
                <a:schemeClr val="lt1"/>
              </a:highlight>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highlight>
                  <a:schemeClr val="lt1"/>
                </a:highlight>
                <a:latin typeface="Arial"/>
                <a:ea typeface="Arial"/>
                <a:cs typeface="Arial"/>
                <a:sym typeface="Arial"/>
              </a:rPr>
              <a:t>Has a </a:t>
            </a:r>
            <a:r>
              <a:rPr b="1" lang="en" sz="1600">
                <a:solidFill>
                  <a:srgbClr val="000000"/>
                </a:solidFill>
                <a:highlight>
                  <a:schemeClr val="lt1"/>
                </a:highlight>
                <a:latin typeface="Arial"/>
                <a:ea typeface="Arial"/>
                <a:cs typeface="Arial"/>
                <a:sym typeface="Arial"/>
              </a:rPr>
              <a:t>depth camera</a:t>
            </a:r>
            <a:r>
              <a:rPr lang="en" sz="1600">
                <a:solidFill>
                  <a:srgbClr val="000000"/>
                </a:solidFill>
                <a:highlight>
                  <a:schemeClr val="lt1"/>
                </a:highlight>
                <a:latin typeface="Arial"/>
                <a:ea typeface="Arial"/>
                <a:cs typeface="Arial"/>
                <a:sym typeface="Arial"/>
              </a:rPr>
              <a:t>.</a:t>
            </a:r>
            <a:endParaRPr sz="1600">
              <a:solidFill>
                <a:srgbClr val="000000"/>
              </a:solidFill>
              <a:highlight>
                <a:srgbClr val="FFFFFF"/>
              </a:highlight>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O</a:t>
            </a:r>
            <a:r>
              <a:rPr lang="en" sz="1600">
                <a:solidFill>
                  <a:srgbClr val="000000"/>
                </a:solidFill>
                <a:highlight>
                  <a:srgbClr val="FFFFFF"/>
                </a:highlight>
                <a:latin typeface="Arial"/>
                <a:ea typeface="Arial"/>
                <a:cs typeface="Arial"/>
                <a:sym typeface="Arial"/>
              </a:rPr>
              <a:t>ne can generate a depth map of what is being seen through the camera at a short range, and use this data to approximate a 3d representation of what is being seen.</a:t>
            </a:r>
            <a:endParaRPr sz="1600">
              <a:solidFill>
                <a:srgbClr val="000000"/>
              </a:solidFill>
              <a:highlight>
                <a:srgbClr val="FFFFFF"/>
              </a:highlight>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One or more Kinects can be used for the whole 3d projections.</a:t>
            </a:r>
            <a:endParaRPr sz="1600">
              <a:solidFill>
                <a:srgbClr val="000000"/>
              </a:solidFill>
              <a:highlight>
                <a:srgbClr val="FFFFFF"/>
              </a:highlight>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The video and depth sensor cameras have a 640 x 480-pixel resolution and run at 30 FPS (frames per second).</a:t>
            </a:r>
            <a:endParaRPr sz="1600">
              <a:solidFill>
                <a:srgbClr val="000000"/>
              </a:solidFill>
            </a:endParaRPr>
          </a:p>
        </p:txBody>
      </p:sp>
      <p:sp>
        <p:nvSpPr>
          <p:cNvPr id="162" name="Google Shape;162;p2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Kinect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39112" l="7979" r="7937" t="7388"/>
          <a:stretch/>
        </p:blipFill>
        <p:spPr>
          <a:xfrm>
            <a:off x="312725" y="1318650"/>
            <a:ext cx="4378324" cy="2750350"/>
          </a:xfrm>
          <a:prstGeom prst="rect">
            <a:avLst/>
          </a:prstGeom>
          <a:noFill/>
          <a:ln>
            <a:noFill/>
          </a:ln>
        </p:spPr>
      </p:pic>
      <p:pic>
        <p:nvPicPr>
          <p:cNvPr id="168" name="Google Shape;168;p26"/>
          <p:cNvPicPr preferRelativeResize="0"/>
          <p:nvPr/>
        </p:nvPicPr>
        <p:blipFill rotWithShape="1">
          <a:blip r:embed="rId4">
            <a:alphaModFix/>
          </a:blip>
          <a:srcRect b="10213" l="14994" r="16815" t="7481"/>
          <a:stretch/>
        </p:blipFill>
        <p:spPr>
          <a:xfrm>
            <a:off x="4733658" y="1318650"/>
            <a:ext cx="4053168" cy="2750350"/>
          </a:xfrm>
          <a:prstGeom prst="rect">
            <a:avLst/>
          </a:prstGeom>
          <a:noFill/>
          <a:ln>
            <a:noFill/>
          </a:ln>
        </p:spPr>
      </p:pic>
      <p:sp>
        <p:nvSpPr>
          <p:cNvPr id="169" name="Google Shape;169;p26"/>
          <p:cNvSpPr txBox="1"/>
          <p:nvPr>
            <p:ph type="title"/>
          </p:nvPr>
        </p:nvSpPr>
        <p:spPr>
          <a:xfrm>
            <a:off x="312725" y="5447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 Camera Visualization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10560" l="14744" r="7651" t="6869"/>
          <a:stretch/>
        </p:blipFill>
        <p:spPr>
          <a:xfrm>
            <a:off x="273850" y="192250"/>
            <a:ext cx="4221951" cy="2525587"/>
          </a:xfrm>
          <a:prstGeom prst="rect">
            <a:avLst/>
          </a:prstGeom>
          <a:noFill/>
          <a:ln>
            <a:noFill/>
          </a:ln>
        </p:spPr>
      </p:pic>
      <p:pic>
        <p:nvPicPr>
          <p:cNvPr id="175" name="Google Shape;175;p27"/>
          <p:cNvPicPr preferRelativeResize="0"/>
          <p:nvPr/>
        </p:nvPicPr>
        <p:blipFill>
          <a:blip r:embed="rId4">
            <a:alphaModFix/>
          </a:blip>
          <a:stretch>
            <a:fillRect/>
          </a:stretch>
        </p:blipFill>
        <p:spPr>
          <a:xfrm>
            <a:off x="273850" y="2717525"/>
            <a:ext cx="4221951" cy="2247076"/>
          </a:xfrm>
          <a:prstGeom prst="rect">
            <a:avLst/>
          </a:prstGeom>
          <a:noFill/>
          <a:ln>
            <a:noFill/>
          </a:ln>
        </p:spPr>
      </p:pic>
      <p:pic>
        <p:nvPicPr>
          <p:cNvPr id="176" name="Google Shape;176;p27"/>
          <p:cNvPicPr preferRelativeResize="0"/>
          <p:nvPr/>
        </p:nvPicPr>
        <p:blipFill>
          <a:blip r:embed="rId5">
            <a:alphaModFix/>
          </a:blip>
          <a:stretch>
            <a:fillRect/>
          </a:stretch>
        </p:blipFill>
        <p:spPr>
          <a:xfrm>
            <a:off x="4495800" y="192251"/>
            <a:ext cx="4124326" cy="2525576"/>
          </a:xfrm>
          <a:prstGeom prst="rect">
            <a:avLst/>
          </a:prstGeom>
          <a:noFill/>
          <a:ln>
            <a:noFill/>
          </a:ln>
        </p:spPr>
      </p:pic>
      <p:pic>
        <p:nvPicPr>
          <p:cNvPr id="177" name="Google Shape;177;p27"/>
          <p:cNvPicPr preferRelativeResize="0"/>
          <p:nvPr/>
        </p:nvPicPr>
        <p:blipFill>
          <a:blip r:embed="rId6">
            <a:alphaModFix/>
          </a:blip>
          <a:stretch>
            <a:fillRect/>
          </a:stretch>
        </p:blipFill>
        <p:spPr>
          <a:xfrm>
            <a:off x="4495800" y="2717825"/>
            <a:ext cx="4124326" cy="2247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729450" y="1512625"/>
            <a:ext cx="7688700" cy="303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b="1" lang="en" sz="1600">
                <a:solidFill>
                  <a:srgbClr val="000000"/>
                </a:solidFill>
                <a:highlight>
                  <a:srgbClr val="FFFFFF"/>
                </a:highlight>
                <a:latin typeface="Arial"/>
                <a:ea typeface="Arial"/>
                <a:cs typeface="Arial"/>
                <a:sym typeface="Arial"/>
              </a:rPr>
              <a:t>Stereo Camera</a:t>
            </a:r>
            <a:endParaRPr b="1" sz="1600">
              <a:solidFill>
                <a:srgbClr val="000000"/>
              </a:solidFill>
              <a:highlight>
                <a:srgbClr val="FFFFFF"/>
              </a:highlight>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Using two cameras whose relations to one another are known, a 3d representation can be approximated by the output of the cameras. </a:t>
            </a:r>
            <a:endParaRPr sz="1600">
              <a:solidFill>
                <a:srgbClr val="000000"/>
              </a:solidFill>
              <a:highlight>
                <a:schemeClr val="lt1"/>
              </a:highlight>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highlight>
                  <a:schemeClr val="lt1"/>
                </a:highlight>
                <a:latin typeface="Arial"/>
                <a:ea typeface="Arial"/>
                <a:cs typeface="Arial"/>
                <a:sym typeface="Arial"/>
              </a:rPr>
              <a:t>This is very similar to how the human brain uses stereoscopic information from the eyes to gain depth cue information, i.e. how far apart any given object in the scene is from the viewer.</a:t>
            </a:r>
            <a:endParaRPr sz="1600">
              <a:solidFill>
                <a:srgbClr val="000000"/>
              </a:solidFill>
              <a:highlight>
                <a:schemeClr val="lt1"/>
              </a:highlight>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highlight>
                  <a:schemeClr val="lt1"/>
                </a:highlight>
                <a:latin typeface="Arial"/>
                <a:ea typeface="Arial"/>
                <a:cs typeface="Arial"/>
                <a:sym typeface="Arial"/>
              </a:rPr>
              <a:t>Gesture-based controllers</a:t>
            </a:r>
            <a:endParaRPr b="1" sz="1600">
              <a:solidFill>
                <a:srgbClr val="000000"/>
              </a:solidFill>
              <a:highlight>
                <a:schemeClr val="lt1"/>
              </a:highlight>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highlight>
                  <a:schemeClr val="lt1"/>
                </a:highlight>
                <a:latin typeface="Arial"/>
                <a:ea typeface="Arial"/>
                <a:cs typeface="Arial"/>
                <a:sym typeface="Arial"/>
              </a:rPr>
              <a:t>These controllers act as an extension of the body so that when gestures are performed, some of their motion can be conveniently captured by software. </a:t>
            </a:r>
            <a:endParaRPr>
              <a:solidFill>
                <a:srgbClr val="000000"/>
              </a:solidFill>
            </a:endParaRPr>
          </a:p>
        </p:txBody>
      </p:sp>
      <p:sp>
        <p:nvSpPr>
          <p:cNvPr id="183" name="Google Shape;183;p28"/>
          <p:cNvSpPr txBox="1"/>
          <p:nvPr>
            <p:ph type="title"/>
          </p:nvPr>
        </p:nvSpPr>
        <p:spPr>
          <a:xfrm>
            <a:off x="729450" y="5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idx="1" type="body"/>
          </p:nvPr>
        </p:nvSpPr>
        <p:spPr>
          <a:xfrm>
            <a:off x="729450" y="1440650"/>
            <a:ext cx="7688700" cy="2899200"/>
          </a:xfrm>
          <a:prstGeom prst="rect">
            <a:avLst/>
          </a:prstGeom>
        </p:spPr>
        <p:txBody>
          <a:bodyPr anchorCtr="0" anchor="t" bIns="91425" lIns="91425" spcFirstLastPara="1" rIns="91425" wrap="square" tIns="91425">
            <a:noAutofit/>
          </a:bodyPr>
          <a:lstStyle/>
          <a:p>
            <a:pPr indent="-336550" lvl="1" marL="914400" rtl="0" algn="l">
              <a:spcBef>
                <a:spcPts val="0"/>
              </a:spcBef>
              <a:spcAft>
                <a:spcPts val="0"/>
              </a:spcAft>
              <a:buClr>
                <a:srgbClr val="000000"/>
              </a:buClr>
              <a:buSzPts val="1700"/>
              <a:buFont typeface="Arial"/>
              <a:buChar char="○"/>
            </a:pPr>
            <a:r>
              <a:rPr lang="en" sz="1700">
                <a:solidFill>
                  <a:srgbClr val="000000"/>
                </a:solidFill>
                <a:highlight>
                  <a:schemeClr val="lt1"/>
                </a:highlight>
                <a:latin typeface="Arial"/>
                <a:ea typeface="Arial"/>
                <a:cs typeface="Arial"/>
                <a:sym typeface="Arial"/>
              </a:rPr>
              <a:t>An example of emerging gesture-based motion capture is through skeletal hand tracking. An example of this technology is shown by tracking companies uSens and Gestigon.</a:t>
            </a:r>
            <a:endParaRPr sz="12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520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Challenges</a:t>
            </a:r>
            <a:endParaRPr/>
          </a:p>
        </p:txBody>
      </p:sp>
      <p:sp>
        <p:nvSpPr>
          <p:cNvPr id="194" name="Google Shape;194;p30"/>
          <p:cNvSpPr txBox="1"/>
          <p:nvPr>
            <p:ph idx="1" type="body"/>
          </p:nvPr>
        </p:nvSpPr>
        <p:spPr>
          <a:xfrm>
            <a:off x="729450" y="1566900"/>
            <a:ext cx="7688700" cy="296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The existing gesture recognition systems are not widely accepted for “</a:t>
            </a:r>
            <a:r>
              <a:rPr lang="en" sz="1600" u="sng">
                <a:solidFill>
                  <a:srgbClr val="000000"/>
                </a:solidFill>
              </a:rPr>
              <a:t>they always required some additional sensors for their functioning.</a:t>
            </a:r>
            <a:r>
              <a:rPr lang="en" sz="1600">
                <a:solidFill>
                  <a:srgbClr val="000000"/>
                </a:solidFill>
              </a:rPr>
              <a: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This hardware required for </a:t>
            </a:r>
            <a:r>
              <a:rPr lang="en" sz="1600">
                <a:solidFill>
                  <a:srgbClr val="000000"/>
                </a:solidFill>
              </a:rPr>
              <a:t>the existing system are </a:t>
            </a:r>
            <a:r>
              <a:rPr lang="en" sz="1600">
                <a:solidFill>
                  <a:srgbClr val="000000"/>
                </a:solidFill>
              </a:rPr>
              <a:t>very costly, which makes  them inaccessible to a major section of society.</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There is no implementation of Deep Learning in any of the present recognition system.</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Some of the existing systems are considering only the static image into consideration.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Neglection of temporal factors.</a:t>
            </a:r>
            <a:endParaRPr sz="1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52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Enhancements	</a:t>
            </a:r>
            <a:endParaRPr/>
          </a:p>
        </p:txBody>
      </p:sp>
      <p:sp>
        <p:nvSpPr>
          <p:cNvPr id="200" name="Google Shape;200;p31"/>
          <p:cNvSpPr txBox="1"/>
          <p:nvPr>
            <p:ph idx="1" type="body"/>
          </p:nvPr>
        </p:nvSpPr>
        <p:spPr>
          <a:xfrm>
            <a:off x="729450" y="1507400"/>
            <a:ext cx="7688700" cy="3052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rPr>
              <a:t>On the contrary, we decided to try it do without any sensors.</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We decided to just feed a neural network with huge amount of data and to do it without any additional devices.</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Without Additional devices, is paramount, because this means that the end user in the end would only merely need a webcam  or a laptop camera to be able to use a gesture recognition system.</a:t>
            </a:r>
            <a:endParaRPr sz="17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2" name="Google Shape;92;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Gesture Recognition</a:t>
            </a:r>
            <a:r>
              <a:rPr lang="en"/>
              <a:t> </a:t>
            </a:r>
            <a:endParaRPr/>
          </a:p>
        </p:txBody>
      </p:sp>
      <p:sp>
        <p:nvSpPr>
          <p:cNvPr id="93" name="Google Shape;93;p14"/>
          <p:cNvSpPr txBox="1"/>
          <p:nvPr>
            <p:ph idx="2" type="body"/>
          </p:nvPr>
        </p:nvSpPr>
        <p:spPr>
          <a:xfrm>
            <a:off x="5123225" y="1801625"/>
            <a:ext cx="3374400" cy="302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000000"/>
                </a:solidFill>
              </a:rPr>
              <a:t>WHY Gesture?</a:t>
            </a:r>
            <a:endParaRPr b="1" sz="3000">
              <a:solidFill>
                <a:srgbClr val="000000"/>
              </a:solidFill>
            </a:endParaRPr>
          </a:p>
          <a:p>
            <a:pPr indent="0" lvl="0" marL="0" rtl="0" algn="l">
              <a:spcBef>
                <a:spcPts val="1600"/>
              </a:spcBef>
              <a:spcAft>
                <a:spcPts val="0"/>
              </a:spcAft>
              <a:buNone/>
            </a:pPr>
            <a:r>
              <a:t/>
            </a:r>
            <a:endParaRPr b="1" sz="3000"/>
          </a:p>
          <a:p>
            <a:pPr indent="0" lvl="0" marL="0" rtl="0" algn="l">
              <a:spcBef>
                <a:spcPts val="1600"/>
              </a:spcBef>
              <a:spcAft>
                <a:spcPts val="0"/>
              </a:spcAft>
              <a:buNone/>
            </a:pPr>
            <a:r>
              <a:t/>
            </a:r>
            <a:endParaRPr b="1" sz="3000"/>
          </a:p>
          <a:p>
            <a:pPr indent="0" lvl="0" marL="0" rtl="0" algn="l">
              <a:spcBef>
                <a:spcPts val="1600"/>
              </a:spcBef>
              <a:spcAft>
                <a:spcPts val="1600"/>
              </a:spcAft>
              <a:buNone/>
            </a:pPr>
            <a:r>
              <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533975"/>
            <a:ext cx="76887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Deep Learning ?</a:t>
            </a:r>
            <a:endParaRPr/>
          </a:p>
        </p:txBody>
      </p:sp>
      <p:sp>
        <p:nvSpPr>
          <p:cNvPr id="206" name="Google Shape;206;p32"/>
          <p:cNvSpPr txBox="1"/>
          <p:nvPr>
            <p:ph idx="1" type="body"/>
          </p:nvPr>
        </p:nvSpPr>
        <p:spPr>
          <a:xfrm>
            <a:off x="4773000" y="1503825"/>
            <a:ext cx="3710400" cy="276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While training large amount of data, Deep Learning Algorithm performs much better than traditional ML Algorithm.</a:t>
            </a:r>
            <a:endParaRPr sz="1600">
              <a:solidFill>
                <a:schemeClr val="dk2"/>
              </a:solidFill>
              <a:latin typeface="Arial"/>
              <a:ea typeface="Arial"/>
              <a:cs typeface="Arial"/>
              <a:sym typeface="Arial"/>
            </a:endParaRPr>
          </a:p>
          <a:p>
            <a:pPr indent="-330200" lvl="0" marL="457200" rtl="0" algn="l">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Deep Learning really shines when it comes to complex problems such as image classification, natural language processing and speech recognition.</a:t>
            </a:r>
            <a:endParaRPr sz="1600">
              <a:solidFill>
                <a:schemeClr val="dk2"/>
              </a:solidFill>
              <a:latin typeface="Arial"/>
              <a:ea typeface="Arial"/>
              <a:cs typeface="Arial"/>
              <a:sym typeface="Arial"/>
            </a:endParaRPr>
          </a:p>
          <a:p>
            <a:pPr indent="0" lvl="0" marL="457200" rtl="0" algn="l">
              <a:spcBef>
                <a:spcPts val="1600"/>
              </a:spcBef>
              <a:spcAft>
                <a:spcPts val="1600"/>
              </a:spcAft>
              <a:buNone/>
            </a:pPr>
            <a:r>
              <a:t/>
            </a:r>
            <a:endParaRPr sz="1400">
              <a:solidFill>
                <a:schemeClr val="dk2"/>
              </a:solidFill>
            </a:endParaRPr>
          </a:p>
        </p:txBody>
      </p:sp>
      <p:pic>
        <p:nvPicPr>
          <p:cNvPr id="207" name="Google Shape;207;p32"/>
          <p:cNvPicPr preferRelativeResize="0"/>
          <p:nvPr/>
        </p:nvPicPr>
        <p:blipFill>
          <a:blip r:embed="rId3">
            <a:alphaModFix/>
          </a:blip>
          <a:stretch>
            <a:fillRect/>
          </a:stretch>
        </p:blipFill>
        <p:spPr>
          <a:xfrm>
            <a:off x="479300" y="1503825"/>
            <a:ext cx="4293700" cy="341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566650"/>
            <a:ext cx="76887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 Analysis</a:t>
            </a:r>
            <a:endParaRPr/>
          </a:p>
        </p:txBody>
      </p:sp>
      <p:sp>
        <p:nvSpPr>
          <p:cNvPr id="213" name="Google Shape;213;p33"/>
          <p:cNvSpPr txBox="1"/>
          <p:nvPr>
            <p:ph idx="1" type="body"/>
          </p:nvPr>
        </p:nvSpPr>
        <p:spPr>
          <a:xfrm>
            <a:off x="1122425" y="1547400"/>
            <a:ext cx="7295700" cy="27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How do we get such a huge amount of data ?</a:t>
            </a:r>
            <a:endParaRPr b="1" sz="1800">
              <a:solidFill>
                <a:schemeClr val="dk2"/>
              </a:solidFill>
            </a:endParaRPr>
          </a:p>
          <a:p>
            <a:pPr indent="-330200" lvl="0" marL="457200" rtl="0" algn="l">
              <a:spcBef>
                <a:spcPts val="1600"/>
              </a:spcBef>
              <a:spcAft>
                <a:spcPts val="0"/>
              </a:spcAft>
              <a:buClr>
                <a:schemeClr val="dk2"/>
              </a:buClr>
              <a:buSzPts val="1600"/>
              <a:buChar char="●"/>
            </a:pPr>
            <a:r>
              <a:rPr lang="en" sz="1600">
                <a:solidFill>
                  <a:schemeClr val="dk2"/>
                </a:solidFill>
              </a:rPr>
              <a:t>Data Scraping</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It involves crawling  the www using Hypertext Transfer Protocol or through a web browser.</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Scraping the videos for each gesture from the internet.</a:t>
            </a:r>
            <a:endParaRPr sz="1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577550"/>
            <a:ext cx="76887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9" name="Google Shape;219;p34"/>
          <p:cNvSpPr txBox="1"/>
          <p:nvPr>
            <p:ph idx="1" type="body"/>
          </p:nvPr>
        </p:nvSpPr>
        <p:spPr>
          <a:xfrm>
            <a:off x="729450" y="1394850"/>
            <a:ext cx="7688700" cy="29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Problems with this approach  :</a:t>
            </a:r>
            <a:endParaRPr b="1" sz="1600">
              <a:solidFill>
                <a:schemeClr val="dk2"/>
              </a:solidFill>
            </a:endParaRPr>
          </a:p>
          <a:p>
            <a:pPr indent="-330200" lvl="0" marL="457200" rtl="0" algn="l">
              <a:spcBef>
                <a:spcPts val="1600"/>
              </a:spcBef>
              <a:spcAft>
                <a:spcPts val="0"/>
              </a:spcAft>
              <a:buClr>
                <a:schemeClr val="dk2"/>
              </a:buClr>
              <a:buSzPts val="1600"/>
              <a:buChar char="●"/>
            </a:pPr>
            <a:r>
              <a:rPr lang="en" sz="1600">
                <a:solidFill>
                  <a:schemeClr val="dk2"/>
                </a:solidFill>
              </a:rPr>
              <a:t>Time consuming</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You might not get right amount of data</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Data might be not balanced</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Multiple people performing multiple gestures in a single frame simultaneously</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People may perform gestures with different perspectives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Long streaming with only few second of gesture</a:t>
            </a:r>
            <a:endParaRPr sz="16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446775"/>
            <a:ext cx="76887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5" name="Google Shape;225;p35"/>
          <p:cNvSpPr txBox="1"/>
          <p:nvPr>
            <p:ph idx="1" type="body"/>
          </p:nvPr>
        </p:nvSpPr>
        <p:spPr>
          <a:xfrm>
            <a:off x="729450" y="1591000"/>
            <a:ext cx="7688700" cy="274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Collecting</a:t>
            </a:r>
            <a:r>
              <a:rPr lang="en" sz="1600">
                <a:solidFill>
                  <a:schemeClr val="dk2"/>
                </a:solidFill>
              </a:rPr>
              <a:t> the data within our team</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Recording the videos</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Annotating the videos</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Problems:</a:t>
            </a:r>
            <a:endParaRPr sz="1600">
              <a:solidFill>
                <a:schemeClr val="dk2"/>
              </a:solidFill>
            </a:endParaRPr>
          </a:p>
          <a:p>
            <a:pPr indent="-330200" lvl="2" marL="1371600" rtl="0" algn="l">
              <a:spcBef>
                <a:spcPts val="0"/>
              </a:spcBef>
              <a:spcAft>
                <a:spcPts val="0"/>
              </a:spcAft>
              <a:buClr>
                <a:schemeClr val="dk2"/>
              </a:buClr>
              <a:buSzPts val="1600"/>
              <a:buChar char="■"/>
            </a:pPr>
            <a:r>
              <a:rPr lang="en" sz="1600">
                <a:solidFill>
                  <a:schemeClr val="dk2"/>
                </a:solidFill>
              </a:rPr>
              <a:t>Not possible in practice if we are talking about thousands of videos</a:t>
            </a:r>
            <a:endParaRPr sz="16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4294967295" type="body"/>
          </p:nvPr>
        </p:nvSpPr>
        <p:spPr>
          <a:xfrm>
            <a:off x="729450" y="1325400"/>
            <a:ext cx="7688700" cy="36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1600"/>
              </a:spcAft>
              <a:buNone/>
            </a:pPr>
            <a:r>
              <a:t/>
            </a:r>
            <a:endParaRPr sz="1600"/>
          </a:p>
        </p:txBody>
      </p:sp>
      <p:pic>
        <p:nvPicPr>
          <p:cNvPr id="231" name="Google Shape;231;p36" title="swipe.mov">
            <a:hlinkClick r:id="rId3"/>
          </p:cNvPr>
          <p:cNvPicPr preferRelativeResize="0"/>
          <p:nvPr/>
        </p:nvPicPr>
        <p:blipFill>
          <a:blip r:embed="rId4">
            <a:alphaModFix/>
          </a:blip>
          <a:stretch>
            <a:fillRect/>
          </a:stretch>
        </p:blipFill>
        <p:spPr>
          <a:xfrm>
            <a:off x="1260613" y="1582625"/>
            <a:ext cx="6622775" cy="3013275"/>
          </a:xfrm>
          <a:prstGeom prst="rect">
            <a:avLst/>
          </a:prstGeom>
          <a:noFill/>
          <a:ln>
            <a:noFill/>
          </a:ln>
        </p:spPr>
      </p:pic>
      <p:sp>
        <p:nvSpPr>
          <p:cNvPr id="232" name="Google Shape;232;p36"/>
          <p:cNvSpPr txBox="1"/>
          <p:nvPr>
            <p:ph type="title"/>
          </p:nvPr>
        </p:nvSpPr>
        <p:spPr>
          <a:xfrm>
            <a:off x="729450" y="533975"/>
            <a:ext cx="76884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sample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632300"/>
            <a:ext cx="7688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Bottlenecks</a:t>
            </a:r>
            <a:endParaRPr/>
          </a:p>
        </p:txBody>
      </p:sp>
      <p:sp>
        <p:nvSpPr>
          <p:cNvPr id="238" name="Google Shape;238;p37"/>
          <p:cNvSpPr txBox="1"/>
          <p:nvPr>
            <p:ph idx="1" type="body"/>
          </p:nvPr>
        </p:nvSpPr>
        <p:spPr>
          <a:xfrm>
            <a:off x="729450" y="1605075"/>
            <a:ext cx="7688700" cy="27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Starving GPU Problem </a:t>
            </a:r>
            <a:r>
              <a:rPr lang="en" sz="1800">
                <a:solidFill>
                  <a:schemeClr val="dk2"/>
                </a:solidFill>
              </a:rPr>
              <a:t> </a:t>
            </a:r>
            <a:endParaRPr sz="1600">
              <a:solidFill>
                <a:schemeClr val="dk2"/>
              </a:solidFill>
            </a:endParaRPr>
          </a:p>
          <a:p>
            <a:pPr indent="-342900" lvl="0" marL="457200" rtl="0" algn="l">
              <a:spcBef>
                <a:spcPts val="1600"/>
              </a:spcBef>
              <a:spcAft>
                <a:spcPts val="0"/>
              </a:spcAft>
              <a:buClr>
                <a:schemeClr val="dk2"/>
              </a:buClr>
              <a:buSzPts val="1800"/>
              <a:buChar char="●"/>
            </a:pPr>
            <a:r>
              <a:rPr lang="en" sz="1800">
                <a:solidFill>
                  <a:schemeClr val="dk2"/>
                </a:solidFill>
              </a:rPr>
              <a:t>Image datasets or image recognition cases</a:t>
            </a:r>
            <a:endParaRPr sz="1800">
              <a:solidFill>
                <a:schemeClr val="dk2"/>
              </a:solidFill>
            </a:endParaRPr>
          </a:p>
          <a:p>
            <a:pPr indent="457200" lvl="0" marL="0" rtl="0" algn="l">
              <a:spcBef>
                <a:spcPts val="1600"/>
              </a:spcBef>
              <a:spcAft>
                <a:spcPts val="1600"/>
              </a:spcAft>
              <a:buNone/>
            </a:pPr>
            <a:r>
              <a:rPr lang="en" sz="1600">
                <a:solidFill>
                  <a:schemeClr val="dk2"/>
                </a:solidFill>
              </a:rPr>
              <a:t>The image data set is usually small enough to fit in file system cache. During training the initial epoque would be little bit slower because of the data reading from the disk but the next iterations won’t be your bottleneck.</a:t>
            </a:r>
            <a:endParaRPr sz="16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510700"/>
            <a:ext cx="7688700" cy="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4" name="Google Shape;244;p38"/>
          <p:cNvSpPr txBox="1"/>
          <p:nvPr>
            <p:ph idx="1" type="body"/>
          </p:nvPr>
        </p:nvSpPr>
        <p:spPr>
          <a:xfrm>
            <a:off x="729450" y="1355375"/>
            <a:ext cx="7688700" cy="333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Video datasets or Video Recognition</a:t>
            </a:r>
            <a:endParaRPr sz="1800">
              <a:solidFill>
                <a:schemeClr val="dk2"/>
              </a:solidFill>
            </a:endParaRPr>
          </a:p>
          <a:p>
            <a:pPr indent="457200" lvl="0" marL="457200" rtl="0" algn="l">
              <a:spcBef>
                <a:spcPts val="1600"/>
              </a:spcBef>
              <a:spcAft>
                <a:spcPts val="1600"/>
              </a:spcAft>
              <a:buNone/>
            </a:pPr>
            <a:r>
              <a:rPr lang="en" sz="1600">
                <a:solidFill>
                  <a:schemeClr val="dk2"/>
                </a:solidFill>
              </a:rPr>
              <a:t>Video data is itself large comparative to image data and when you have thousands of videos, they do not fit into file system cache. So in each iteration you have to read data over and over again and this would become our bottleneck.</a:t>
            </a:r>
            <a:endParaRPr sz="1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729450" y="564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250" name="Google Shape;250;p39"/>
          <p:cNvSpPr txBox="1"/>
          <p:nvPr>
            <p:ph idx="1" type="body"/>
          </p:nvPr>
        </p:nvSpPr>
        <p:spPr>
          <a:xfrm>
            <a:off x="729450" y="1253175"/>
            <a:ext cx="79161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We have referred to a data format in which-</a:t>
            </a:r>
            <a:endParaRPr sz="1600">
              <a:solidFill>
                <a:schemeClr val="dk2"/>
              </a:solidFill>
            </a:endParaRPr>
          </a:p>
          <a:p>
            <a:pPr indent="-317500" lvl="0" marL="457200" rtl="0" algn="l">
              <a:spcBef>
                <a:spcPts val="1600"/>
              </a:spcBef>
              <a:spcAft>
                <a:spcPts val="0"/>
              </a:spcAft>
              <a:buClr>
                <a:schemeClr val="dk2"/>
              </a:buClr>
              <a:buSzPts val="1400"/>
              <a:buChar char="●"/>
            </a:pPr>
            <a:r>
              <a:rPr lang="en" sz="1400">
                <a:solidFill>
                  <a:schemeClr val="dk2"/>
                </a:solidFill>
              </a:rPr>
              <a:t>A</a:t>
            </a:r>
            <a:r>
              <a:rPr lang="en" sz="1400">
                <a:solidFill>
                  <a:schemeClr val="dk2"/>
                </a:solidFill>
              </a:rPr>
              <a:t>ll the frames of a video are concatenated as a JPEG images into a single data-file </a:t>
            </a:r>
            <a:r>
              <a:rPr lang="en" sz="1400">
                <a:solidFill>
                  <a:schemeClr val="dk2"/>
                </a:solidFill>
                <a:highlight>
                  <a:srgbClr val="FFFFFF"/>
                </a:highlight>
              </a:rPr>
              <a:t>and save the offsets and metadata in a secondary meta-file</a:t>
            </a:r>
            <a:r>
              <a:rPr lang="en" sz="1400">
                <a:solidFill>
                  <a:schemeClr val="dk2"/>
                </a:solidFill>
              </a:rPr>
              <a:t>.</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Using JPEG compression that reduces the file size significantly</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highlight>
                  <a:srgbClr val="FFFFFF"/>
                </a:highlight>
              </a:rPr>
              <a:t>An important feature of the format is that multiple videos can be stored in a single chunk.</a:t>
            </a:r>
            <a:endParaRPr sz="1400">
              <a:solidFill>
                <a:schemeClr val="dk2"/>
              </a:solidFill>
              <a:highlight>
                <a:srgbClr val="FFFFFF"/>
              </a:highlight>
            </a:endParaRPr>
          </a:p>
          <a:p>
            <a:pPr indent="-317500" lvl="0" marL="457200" rtl="0" algn="l">
              <a:spcBef>
                <a:spcPts val="0"/>
              </a:spcBef>
              <a:spcAft>
                <a:spcPts val="0"/>
              </a:spcAft>
              <a:buClr>
                <a:schemeClr val="dk2"/>
              </a:buClr>
              <a:buSzPts val="1400"/>
              <a:buChar char="●"/>
            </a:pPr>
            <a:r>
              <a:rPr lang="en" sz="1400">
                <a:solidFill>
                  <a:schemeClr val="dk2"/>
                </a:solidFill>
                <a:highlight>
                  <a:srgbClr val="FFFFFF"/>
                </a:highlight>
              </a:rPr>
              <a:t>Since all videos and all frames stored sequentially, it circumvents many delays caused by </a:t>
            </a:r>
            <a:r>
              <a:rPr lang="en" sz="1400">
                <a:solidFill>
                  <a:schemeClr val="dk2"/>
                </a:solidFill>
              </a:rPr>
              <a:t>seeking</a:t>
            </a:r>
            <a:r>
              <a:rPr lang="en" sz="1400">
                <a:solidFill>
                  <a:schemeClr val="dk2"/>
                </a:solidFill>
                <a:highlight>
                  <a:srgbClr val="FFFFFF"/>
                </a:highlight>
              </a:rPr>
              <a:t> from magnetic storage.</a:t>
            </a:r>
            <a:endParaRPr sz="1400">
              <a:solidFill>
                <a:schemeClr val="dk2"/>
              </a:solidFill>
              <a:highlight>
                <a:srgbClr val="FFFFFF"/>
              </a:highlight>
            </a:endParaRPr>
          </a:p>
          <a:p>
            <a:pPr indent="0" lvl="0" marL="0" rtl="0" algn="l">
              <a:spcBef>
                <a:spcPts val="1600"/>
              </a:spcBef>
              <a:spcAft>
                <a:spcPts val="1600"/>
              </a:spcAft>
              <a:buNone/>
            </a:pPr>
            <a:r>
              <a:t/>
            </a:r>
            <a:endParaRPr sz="1600">
              <a:solidFill>
                <a:schemeClr val="dk2"/>
              </a:solidFill>
            </a:endParaRPr>
          </a:p>
        </p:txBody>
      </p:sp>
      <p:pic>
        <p:nvPicPr>
          <p:cNvPr id="251" name="Google Shape;251;p39"/>
          <p:cNvPicPr preferRelativeResize="0"/>
          <p:nvPr/>
        </p:nvPicPr>
        <p:blipFill>
          <a:blip r:embed="rId3">
            <a:alphaModFix/>
          </a:blip>
          <a:stretch>
            <a:fillRect/>
          </a:stretch>
        </p:blipFill>
        <p:spPr>
          <a:xfrm>
            <a:off x="2050875" y="3399925"/>
            <a:ext cx="4762500" cy="137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729450" y="547175"/>
            <a:ext cx="7688700" cy="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going to recognize?</a:t>
            </a:r>
            <a:endParaRPr/>
          </a:p>
        </p:txBody>
      </p:sp>
      <p:sp>
        <p:nvSpPr>
          <p:cNvPr id="257" name="Google Shape;257;p40"/>
          <p:cNvSpPr txBox="1"/>
          <p:nvPr>
            <p:ph idx="1" type="body"/>
          </p:nvPr>
        </p:nvSpPr>
        <p:spPr>
          <a:xfrm>
            <a:off x="729450" y="1532100"/>
            <a:ext cx="7688700" cy="280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10 Numbers (0,1,2,3,4,5,6,7,8,9)</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22 Universal gestures for e.g. Time, call, drink, eat etc</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26 Alphabets (A,B,C…...Y,Z)</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63 Basic function for e.g Hello, me, you, they etc</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729450" y="589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63" name="Google Shape;263;p41"/>
          <p:cNvSpPr txBox="1"/>
          <p:nvPr>
            <p:ph idx="1" type="body"/>
          </p:nvPr>
        </p:nvSpPr>
        <p:spPr>
          <a:xfrm>
            <a:off x="729450" y="1714500"/>
            <a:ext cx="7688700" cy="26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Our Model is inspired by the  paper by Nvidia Gesture Recognition System which was published on 2016.</a:t>
            </a:r>
            <a:endParaRPr sz="1600">
              <a:solidFill>
                <a:schemeClr val="dk2"/>
              </a:solidFill>
            </a:endParaRPr>
          </a:p>
          <a:p>
            <a:pPr indent="0" lvl="0" marL="0" rtl="0" algn="l">
              <a:spcBef>
                <a:spcPts val="1600"/>
              </a:spcBef>
              <a:spcAft>
                <a:spcPts val="1600"/>
              </a:spcAft>
              <a:buNone/>
            </a:pPr>
            <a:r>
              <a:rPr lang="en" sz="1600">
                <a:solidFill>
                  <a:schemeClr val="dk2"/>
                </a:solidFill>
              </a:rPr>
              <a:t>There are slight differences in their dataset which consists of 1500 videos and they also used depth information using Microsoft kinect.</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7800" y="580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Gesture?</a:t>
            </a:r>
            <a:endParaRPr/>
          </a:p>
        </p:txBody>
      </p:sp>
      <p:sp>
        <p:nvSpPr>
          <p:cNvPr id="99" name="Google Shape;99;p15"/>
          <p:cNvSpPr txBox="1"/>
          <p:nvPr>
            <p:ph idx="4294967295" type="body"/>
          </p:nvPr>
        </p:nvSpPr>
        <p:spPr>
          <a:xfrm>
            <a:off x="3704725" y="1439225"/>
            <a:ext cx="5306700" cy="328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Gesture is a form of natural expression.      </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Non-verbal communication or non-vocal communication in which visible bodily actions communicate particular messages.</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A movement of part of the body, especially a hand or the head, to express an idea or meaning.</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rPr>
              <a:t>Gesture is a form of human language.</a:t>
            </a:r>
            <a:endParaRPr sz="1800">
              <a:solidFill>
                <a:srgbClr val="000000"/>
              </a:solidFill>
            </a:endParaRPr>
          </a:p>
          <a:p>
            <a:pPr indent="0" lvl="0" marL="457200" rtl="0" algn="l">
              <a:spcBef>
                <a:spcPts val="1600"/>
              </a:spcBef>
              <a:spcAft>
                <a:spcPts val="1600"/>
              </a:spcAft>
              <a:buNone/>
            </a:pPr>
            <a:r>
              <a:t/>
            </a:r>
            <a:endParaRPr sz="1800">
              <a:solidFill>
                <a:srgbClr val="000000"/>
              </a:solidFill>
            </a:endParaRPr>
          </a:p>
        </p:txBody>
      </p:sp>
      <p:pic>
        <p:nvPicPr>
          <p:cNvPr id="100" name="Google Shape;100;p15"/>
          <p:cNvPicPr preferRelativeResize="0"/>
          <p:nvPr/>
        </p:nvPicPr>
        <p:blipFill>
          <a:blip r:embed="rId3">
            <a:alphaModFix/>
          </a:blip>
          <a:stretch>
            <a:fillRect/>
          </a:stretch>
        </p:blipFill>
        <p:spPr>
          <a:xfrm>
            <a:off x="449175" y="1604825"/>
            <a:ext cx="2960100" cy="237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Nvidia system architecture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729450" y="523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Nvidia’s Approach</a:t>
            </a:r>
            <a:endParaRPr/>
          </a:p>
        </p:txBody>
      </p:sp>
      <p:pic>
        <p:nvPicPr>
          <p:cNvPr id="274" name="Google Shape;274;p43"/>
          <p:cNvPicPr preferRelativeResize="0"/>
          <p:nvPr/>
        </p:nvPicPr>
        <p:blipFill>
          <a:blip r:embed="rId3">
            <a:alphaModFix/>
          </a:blip>
          <a:stretch>
            <a:fillRect/>
          </a:stretch>
        </p:blipFill>
        <p:spPr>
          <a:xfrm>
            <a:off x="1302250" y="1262075"/>
            <a:ext cx="4284850" cy="3451501"/>
          </a:xfrm>
          <a:prstGeom prst="rect">
            <a:avLst/>
          </a:prstGeom>
          <a:noFill/>
          <a:ln>
            <a:noFill/>
          </a:ln>
        </p:spPr>
      </p:pic>
      <p:sp>
        <p:nvSpPr>
          <p:cNvPr id="275" name="Google Shape;275;p43"/>
          <p:cNvSpPr txBox="1"/>
          <p:nvPr/>
        </p:nvSpPr>
        <p:spPr>
          <a:xfrm>
            <a:off x="5587100" y="1372450"/>
            <a:ext cx="3140100" cy="30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Tasks:</a:t>
            </a:r>
            <a:endParaRPr b="1" sz="1600"/>
          </a:p>
          <a:p>
            <a:pPr indent="-330200" lvl="0" marL="457200" rtl="0" algn="l">
              <a:spcBef>
                <a:spcPts val="0"/>
              </a:spcBef>
              <a:spcAft>
                <a:spcPts val="0"/>
              </a:spcAft>
              <a:buSzPts val="1600"/>
              <a:buChar char="●"/>
            </a:pPr>
            <a:r>
              <a:rPr lang="en" sz="1600"/>
              <a:t>Breaking the clips into frames.</a:t>
            </a:r>
            <a:endParaRPr sz="1600"/>
          </a:p>
          <a:p>
            <a:pPr indent="-330200" lvl="0" marL="457200" rtl="0" algn="l">
              <a:spcBef>
                <a:spcPts val="0"/>
              </a:spcBef>
              <a:spcAft>
                <a:spcPts val="0"/>
              </a:spcAft>
              <a:buSzPts val="1600"/>
              <a:buChar char="●"/>
            </a:pPr>
            <a:r>
              <a:rPr lang="en" sz="1600"/>
              <a:t>Changing the resolution of frames to the desired resolution.</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665325" y="536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r>
              <a:rPr lang="en"/>
              <a:t> Data </a:t>
            </a:r>
            <a:endParaRPr/>
          </a:p>
        </p:txBody>
      </p:sp>
      <p:sp>
        <p:nvSpPr>
          <p:cNvPr id="281" name="Google Shape;281;p44"/>
          <p:cNvSpPr txBox="1"/>
          <p:nvPr>
            <p:ph idx="1" type="body"/>
          </p:nvPr>
        </p:nvSpPr>
        <p:spPr>
          <a:xfrm>
            <a:off x="571550" y="1504475"/>
            <a:ext cx="7688700" cy="28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000000"/>
                </a:solidFill>
              </a:rPr>
              <a:t>Video - Stack of frames</a:t>
            </a:r>
            <a:endParaRPr b="1" sz="1800">
              <a:solidFill>
                <a:srgbClr val="000000"/>
              </a:solidFill>
            </a:endParaRPr>
          </a:p>
        </p:txBody>
      </p:sp>
      <p:pic>
        <p:nvPicPr>
          <p:cNvPr id="282" name="Google Shape;282;p44"/>
          <p:cNvPicPr preferRelativeResize="0"/>
          <p:nvPr/>
        </p:nvPicPr>
        <p:blipFill rotWithShape="1">
          <a:blip r:embed="rId3">
            <a:alphaModFix/>
          </a:blip>
          <a:srcRect b="39181" l="8415" r="73762" t="28654"/>
          <a:stretch/>
        </p:blipFill>
        <p:spPr>
          <a:xfrm>
            <a:off x="665325" y="2171925"/>
            <a:ext cx="1552025" cy="1500725"/>
          </a:xfrm>
          <a:prstGeom prst="rect">
            <a:avLst/>
          </a:prstGeom>
          <a:noFill/>
          <a:ln>
            <a:noFill/>
          </a:ln>
        </p:spPr>
      </p:pic>
      <p:sp>
        <p:nvSpPr>
          <p:cNvPr id="283" name="Google Shape;283;p44"/>
          <p:cNvSpPr/>
          <p:nvPr/>
        </p:nvSpPr>
        <p:spPr>
          <a:xfrm>
            <a:off x="4572000" y="2514025"/>
            <a:ext cx="11337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txBox="1"/>
          <p:nvPr/>
        </p:nvSpPr>
        <p:spPr>
          <a:xfrm>
            <a:off x="4696263" y="2268925"/>
            <a:ext cx="8850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85" name="Google Shape;285;p44"/>
          <p:cNvSpPr/>
          <p:nvPr/>
        </p:nvSpPr>
        <p:spPr>
          <a:xfrm>
            <a:off x="5705650" y="2180413"/>
            <a:ext cx="1641900" cy="12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4"/>
          <p:cNvSpPr txBox="1"/>
          <p:nvPr/>
        </p:nvSpPr>
        <p:spPr>
          <a:xfrm>
            <a:off x="5750650" y="2514025"/>
            <a:ext cx="15519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Trained Model</a:t>
            </a:r>
            <a:endParaRPr b="1"/>
          </a:p>
        </p:txBody>
      </p:sp>
      <p:sp>
        <p:nvSpPr>
          <p:cNvPr id="287" name="Google Shape;287;p44"/>
          <p:cNvSpPr/>
          <p:nvPr/>
        </p:nvSpPr>
        <p:spPr>
          <a:xfrm>
            <a:off x="2217350" y="2581525"/>
            <a:ext cx="10029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4"/>
          <p:cNvSpPr/>
          <p:nvPr/>
        </p:nvSpPr>
        <p:spPr>
          <a:xfrm>
            <a:off x="3188975" y="2171925"/>
            <a:ext cx="1383000" cy="150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4"/>
          <p:cNvSpPr txBox="1"/>
          <p:nvPr/>
        </p:nvSpPr>
        <p:spPr>
          <a:xfrm>
            <a:off x="3263875" y="2268925"/>
            <a:ext cx="1308000" cy="11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Image/frame converted to lower resolution</a:t>
            </a:r>
            <a:endParaRPr/>
          </a:p>
        </p:txBody>
      </p:sp>
      <p:sp>
        <p:nvSpPr>
          <p:cNvPr id="290" name="Google Shape;290;p44"/>
          <p:cNvSpPr/>
          <p:nvPr/>
        </p:nvSpPr>
        <p:spPr>
          <a:xfrm>
            <a:off x="6313650" y="3471875"/>
            <a:ext cx="450000" cy="6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txBox="1"/>
          <p:nvPr/>
        </p:nvSpPr>
        <p:spPr>
          <a:xfrm>
            <a:off x="6699400" y="3471875"/>
            <a:ext cx="7587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a:p>
            <a:pPr indent="0" lvl="0" marL="0" rtl="0" algn="l">
              <a:spcBef>
                <a:spcPts val="0"/>
              </a:spcBef>
              <a:spcAft>
                <a:spcPts val="0"/>
              </a:spcAft>
              <a:buNone/>
            </a:pPr>
            <a:r>
              <a:t/>
            </a:r>
            <a:endParaRPr/>
          </a:p>
        </p:txBody>
      </p:sp>
      <p:sp>
        <p:nvSpPr>
          <p:cNvPr id="292" name="Google Shape;292;p44"/>
          <p:cNvSpPr/>
          <p:nvPr/>
        </p:nvSpPr>
        <p:spPr>
          <a:xfrm>
            <a:off x="5825025" y="4063375"/>
            <a:ext cx="1491600" cy="5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Text/Audio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5" title="swipe.mov">
            <a:hlinkClick r:id="rId3"/>
          </p:cNvPr>
          <p:cNvPicPr preferRelativeResize="0"/>
          <p:nvPr/>
        </p:nvPicPr>
        <p:blipFill>
          <a:blip r:embed="rId4">
            <a:alphaModFix/>
          </a:blip>
          <a:stretch>
            <a:fillRect/>
          </a:stretch>
        </p:blipFill>
        <p:spPr>
          <a:xfrm>
            <a:off x="718300" y="923525"/>
            <a:ext cx="7835352" cy="3838976"/>
          </a:xfrm>
          <a:prstGeom prst="rect">
            <a:avLst/>
          </a:prstGeom>
          <a:noFill/>
          <a:ln>
            <a:noFill/>
          </a:ln>
        </p:spPr>
      </p:pic>
      <p:sp>
        <p:nvSpPr>
          <p:cNvPr id="298" name="Google Shape;298;p45"/>
          <p:cNvSpPr txBox="1"/>
          <p:nvPr/>
        </p:nvSpPr>
        <p:spPr>
          <a:xfrm>
            <a:off x="679825" y="230875"/>
            <a:ext cx="232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Example</a:t>
            </a:r>
            <a:endParaRPr b="1" sz="2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6"/>
          <p:cNvPicPr preferRelativeResize="0"/>
          <p:nvPr/>
        </p:nvPicPr>
        <p:blipFill>
          <a:blip r:embed="rId3">
            <a:alphaModFix/>
          </a:blip>
          <a:stretch>
            <a:fillRect/>
          </a:stretch>
        </p:blipFill>
        <p:spPr>
          <a:xfrm>
            <a:off x="418625" y="1092100"/>
            <a:ext cx="2027899" cy="1805301"/>
          </a:xfrm>
          <a:prstGeom prst="rect">
            <a:avLst/>
          </a:prstGeom>
          <a:noFill/>
          <a:ln>
            <a:noFill/>
          </a:ln>
        </p:spPr>
      </p:pic>
      <p:pic>
        <p:nvPicPr>
          <p:cNvPr id="304" name="Google Shape;304;p46"/>
          <p:cNvPicPr preferRelativeResize="0"/>
          <p:nvPr/>
        </p:nvPicPr>
        <p:blipFill>
          <a:blip r:embed="rId4">
            <a:alphaModFix/>
          </a:blip>
          <a:stretch>
            <a:fillRect/>
          </a:stretch>
        </p:blipFill>
        <p:spPr>
          <a:xfrm>
            <a:off x="2583425" y="1064300"/>
            <a:ext cx="1830499" cy="1805301"/>
          </a:xfrm>
          <a:prstGeom prst="rect">
            <a:avLst/>
          </a:prstGeom>
          <a:noFill/>
          <a:ln>
            <a:noFill/>
          </a:ln>
        </p:spPr>
      </p:pic>
      <p:pic>
        <p:nvPicPr>
          <p:cNvPr id="305" name="Google Shape;305;p46"/>
          <p:cNvPicPr preferRelativeResize="0"/>
          <p:nvPr/>
        </p:nvPicPr>
        <p:blipFill rotWithShape="1">
          <a:blip r:embed="rId5">
            <a:alphaModFix/>
          </a:blip>
          <a:srcRect b="0" l="0" r="0" t="0"/>
          <a:stretch/>
        </p:blipFill>
        <p:spPr>
          <a:xfrm>
            <a:off x="6839975" y="1092100"/>
            <a:ext cx="1966699" cy="1805301"/>
          </a:xfrm>
          <a:prstGeom prst="rect">
            <a:avLst/>
          </a:prstGeom>
          <a:noFill/>
          <a:ln>
            <a:noFill/>
          </a:ln>
        </p:spPr>
      </p:pic>
      <p:pic>
        <p:nvPicPr>
          <p:cNvPr id="306" name="Google Shape;306;p46"/>
          <p:cNvPicPr preferRelativeResize="0"/>
          <p:nvPr/>
        </p:nvPicPr>
        <p:blipFill>
          <a:blip r:embed="rId6">
            <a:alphaModFix/>
          </a:blip>
          <a:stretch>
            <a:fillRect/>
          </a:stretch>
        </p:blipFill>
        <p:spPr>
          <a:xfrm>
            <a:off x="4550825" y="1092100"/>
            <a:ext cx="2152248" cy="1805301"/>
          </a:xfrm>
          <a:prstGeom prst="rect">
            <a:avLst/>
          </a:prstGeom>
          <a:noFill/>
          <a:ln>
            <a:noFill/>
          </a:ln>
        </p:spPr>
      </p:pic>
      <p:pic>
        <p:nvPicPr>
          <p:cNvPr id="307" name="Google Shape;307;p46"/>
          <p:cNvPicPr preferRelativeResize="0"/>
          <p:nvPr/>
        </p:nvPicPr>
        <p:blipFill>
          <a:blip r:embed="rId7">
            <a:alphaModFix/>
          </a:blip>
          <a:stretch>
            <a:fillRect/>
          </a:stretch>
        </p:blipFill>
        <p:spPr>
          <a:xfrm>
            <a:off x="2583425" y="3028125"/>
            <a:ext cx="1830499" cy="1805301"/>
          </a:xfrm>
          <a:prstGeom prst="rect">
            <a:avLst/>
          </a:prstGeom>
          <a:noFill/>
          <a:ln>
            <a:noFill/>
          </a:ln>
        </p:spPr>
      </p:pic>
      <p:pic>
        <p:nvPicPr>
          <p:cNvPr id="308" name="Google Shape;308;p46"/>
          <p:cNvPicPr preferRelativeResize="0"/>
          <p:nvPr/>
        </p:nvPicPr>
        <p:blipFill>
          <a:blip r:embed="rId8">
            <a:alphaModFix/>
          </a:blip>
          <a:stretch>
            <a:fillRect/>
          </a:stretch>
        </p:blipFill>
        <p:spPr>
          <a:xfrm>
            <a:off x="4550825" y="3083725"/>
            <a:ext cx="2152248" cy="1749700"/>
          </a:xfrm>
          <a:prstGeom prst="rect">
            <a:avLst/>
          </a:prstGeom>
          <a:noFill/>
          <a:ln>
            <a:noFill/>
          </a:ln>
        </p:spPr>
      </p:pic>
      <p:pic>
        <p:nvPicPr>
          <p:cNvPr id="309" name="Google Shape;309;p46"/>
          <p:cNvPicPr preferRelativeResize="0"/>
          <p:nvPr/>
        </p:nvPicPr>
        <p:blipFill>
          <a:blip r:embed="rId9">
            <a:alphaModFix/>
          </a:blip>
          <a:stretch>
            <a:fillRect/>
          </a:stretch>
        </p:blipFill>
        <p:spPr>
          <a:xfrm>
            <a:off x="6839975" y="3083725"/>
            <a:ext cx="1966699" cy="1749700"/>
          </a:xfrm>
          <a:prstGeom prst="rect">
            <a:avLst/>
          </a:prstGeom>
          <a:noFill/>
          <a:ln>
            <a:noFill/>
          </a:ln>
        </p:spPr>
      </p:pic>
      <p:pic>
        <p:nvPicPr>
          <p:cNvPr id="310" name="Google Shape;310;p46"/>
          <p:cNvPicPr preferRelativeResize="0"/>
          <p:nvPr/>
        </p:nvPicPr>
        <p:blipFill>
          <a:blip r:embed="rId10">
            <a:alphaModFix/>
          </a:blip>
          <a:stretch>
            <a:fillRect/>
          </a:stretch>
        </p:blipFill>
        <p:spPr>
          <a:xfrm>
            <a:off x="418625" y="3028125"/>
            <a:ext cx="2027899" cy="1805301"/>
          </a:xfrm>
          <a:prstGeom prst="rect">
            <a:avLst/>
          </a:prstGeom>
          <a:noFill/>
          <a:ln cap="flat" cmpd="sng" w="76200">
            <a:solidFill>
              <a:srgbClr val="000000"/>
            </a:solidFill>
            <a:prstDash val="solid"/>
            <a:round/>
            <a:headEnd len="sm" w="sm" type="none"/>
            <a:tailEnd len="sm" w="sm" type="none"/>
          </a:ln>
        </p:spPr>
      </p:pic>
      <p:sp>
        <p:nvSpPr>
          <p:cNvPr id="311" name="Google Shape;311;p46"/>
          <p:cNvSpPr txBox="1"/>
          <p:nvPr>
            <p:ph type="title"/>
          </p:nvPr>
        </p:nvSpPr>
        <p:spPr>
          <a:xfrm>
            <a:off x="727800" y="3705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of Video into Frames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7"/>
          <p:cNvPicPr preferRelativeResize="0"/>
          <p:nvPr/>
        </p:nvPicPr>
        <p:blipFill>
          <a:blip r:embed="rId3">
            <a:alphaModFix/>
          </a:blip>
          <a:stretch>
            <a:fillRect/>
          </a:stretch>
        </p:blipFill>
        <p:spPr>
          <a:xfrm>
            <a:off x="440475" y="1907325"/>
            <a:ext cx="3039893" cy="2475301"/>
          </a:xfrm>
          <a:prstGeom prst="rect">
            <a:avLst/>
          </a:prstGeom>
          <a:noFill/>
          <a:ln cap="flat" cmpd="sng" w="9525">
            <a:solidFill>
              <a:srgbClr val="000000"/>
            </a:solidFill>
            <a:prstDash val="solid"/>
            <a:round/>
            <a:headEnd len="sm" w="sm" type="none"/>
            <a:tailEnd len="sm" w="sm" type="none"/>
          </a:ln>
        </p:spPr>
      </p:pic>
      <p:pic>
        <p:nvPicPr>
          <p:cNvPr id="317" name="Google Shape;317;p47"/>
          <p:cNvPicPr preferRelativeResize="0"/>
          <p:nvPr/>
        </p:nvPicPr>
        <p:blipFill>
          <a:blip r:embed="rId4">
            <a:alphaModFix/>
          </a:blip>
          <a:stretch>
            <a:fillRect/>
          </a:stretch>
        </p:blipFill>
        <p:spPr>
          <a:xfrm>
            <a:off x="4848050" y="1907325"/>
            <a:ext cx="3932000" cy="2475300"/>
          </a:xfrm>
          <a:prstGeom prst="rect">
            <a:avLst/>
          </a:prstGeom>
          <a:noFill/>
          <a:ln>
            <a:noFill/>
          </a:ln>
        </p:spPr>
      </p:pic>
      <p:sp>
        <p:nvSpPr>
          <p:cNvPr id="318" name="Google Shape;318;p47"/>
          <p:cNvSpPr txBox="1"/>
          <p:nvPr>
            <p:ph type="title"/>
          </p:nvPr>
        </p:nvSpPr>
        <p:spPr>
          <a:xfrm>
            <a:off x="727800" y="459150"/>
            <a:ext cx="7688400" cy="11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Changing the resolution of frames to the                desired resolution.</a:t>
            </a:r>
            <a:endParaRPr/>
          </a:p>
        </p:txBody>
      </p:sp>
      <p:sp>
        <p:nvSpPr>
          <p:cNvPr id="319" name="Google Shape;319;p47"/>
          <p:cNvSpPr/>
          <p:nvPr/>
        </p:nvSpPr>
        <p:spPr>
          <a:xfrm>
            <a:off x="3572150" y="2685900"/>
            <a:ext cx="1275900" cy="5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txBox="1"/>
          <p:nvPr/>
        </p:nvSpPr>
        <p:spPr>
          <a:xfrm>
            <a:off x="727800" y="4382625"/>
            <a:ext cx="27321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High resolution</a:t>
            </a:r>
            <a:endParaRPr b="1"/>
          </a:p>
        </p:txBody>
      </p:sp>
      <p:sp>
        <p:nvSpPr>
          <p:cNvPr id="321" name="Google Shape;321;p47"/>
          <p:cNvSpPr txBox="1"/>
          <p:nvPr/>
        </p:nvSpPr>
        <p:spPr>
          <a:xfrm>
            <a:off x="5823275" y="4440225"/>
            <a:ext cx="2385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Lower resolution</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639675" y="523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a:t>
            </a:r>
            <a:endParaRPr/>
          </a:p>
        </p:txBody>
      </p:sp>
      <p:sp>
        <p:nvSpPr>
          <p:cNvPr id="327" name="Google Shape;327;p48"/>
          <p:cNvSpPr txBox="1"/>
          <p:nvPr>
            <p:ph idx="1" type="body"/>
          </p:nvPr>
        </p:nvSpPr>
        <p:spPr>
          <a:xfrm>
            <a:off x="639675" y="1378225"/>
            <a:ext cx="7688700" cy="3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latin typeface="Arial"/>
                <a:ea typeface="Arial"/>
                <a:cs typeface="Arial"/>
                <a:sym typeface="Arial"/>
              </a:rPr>
              <a:t>CNN is a class of deep, </a:t>
            </a:r>
            <a:r>
              <a:rPr lang="en" sz="1600">
                <a:solidFill>
                  <a:srgbClr val="000000"/>
                </a:solidFill>
                <a:highlight>
                  <a:srgbClr val="FFFFFF"/>
                </a:highlight>
                <a:uFill>
                  <a:noFill/>
                </a:uFill>
                <a:latin typeface="Arial"/>
                <a:ea typeface="Arial"/>
                <a:cs typeface="Arial"/>
                <a:sym typeface="Arial"/>
                <a:hlinkClick r:id="rId3"/>
              </a:rPr>
              <a:t>feed-forward</a:t>
            </a:r>
            <a:r>
              <a:rPr lang="en" sz="1600">
                <a:solidFill>
                  <a:srgbClr val="000000"/>
                </a:solidFill>
                <a:highlight>
                  <a:srgbClr val="FFFFFF"/>
                </a:highlight>
                <a:latin typeface="Arial"/>
                <a:ea typeface="Arial"/>
                <a:cs typeface="Arial"/>
                <a:sym typeface="Arial"/>
              </a:rPr>
              <a:t> </a:t>
            </a:r>
            <a:r>
              <a:rPr lang="en" sz="1600">
                <a:solidFill>
                  <a:srgbClr val="000000"/>
                </a:solidFill>
                <a:highlight>
                  <a:srgbClr val="FFFFFF"/>
                </a:highlight>
                <a:uFill>
                  <a:noFill/>
                </a:uFill>
                <a:latin typeface="Arial"/>
                <a:ea typeface="Arial"/>
                <a:cs typeface="Arial"/>
                <a:sym typeface="Arial"/>
                <a:hlinkClick r:id="rId4"/>
              </a:rPr>
              <a:t>artificial neural networks</a:t>
            </a:r>
            <a:r>
              <a:rPr lang="en" sz="1600">
                <a:solidFill>
                  <a:srgbClr val="222222"/>
                </a:solidFill>
                <a:highlight>
                  <a:srgbClr val="FFFFFF"/>
                </a:highlight>
                <a:latin typeface="Arial"/>
                <a:ea typeface="Arial"/>
                <a:cs typeface="Arial"/>
                <a:sym typeface="Arial"/>
              </a:rPr>
              <a:t>, most commonly applied to analyzing visual imagery.</a:t>
            </a:r>
            <a:endParaRPr sz="1600">
              <a:solidFill>
                <a:srgbClr val="000000"/>
              </a:solidFill>
            </a:endParaRPr>
          </a:p>
          <a:p>
            <a:pPr indent="0" lvl="0" marL="0" rtl="0" algn="l">
              <a:spcBef>
                <a:spcPts val="1600"/>
              </a:spcBef>
              <a:spcAft>
                <a:spcPts val="0"/>
              </a:spcAft>
              <a:buNone/>
            </a:pPr>
            <a:r>
              <a:rPr lang="en" sz="1600">
                <a:solidFill>
                  <a:srgbClr val="000000"/>
                </a:solidFill>
              </a:rPr>
              <a:t>Fundamental block - </a:t>
            </a:r>
            <a:r>
              <a:rPr lang="en" sz="1600">
                <a:solidFill>
                  <a:srgbClr val="000000"/>
                </a:solidFill>
              </a:rPr>
              <a:t>Convolution operation </a:t>
            </a:r>
            <a:endParaRPr sz="1600">
              <a:solidFill>
                <a:srgbClr val="000000"/>
              </a:solidFill>
            </a:endParaRPr>
          </a:p>
          <a:p>
            <a:pPr indent="0" lvl="0" marL="0" rtl="0" algn="l">
              <a:spcBef>
                <a:spcPts val="1600"/>
              </a:spcBef>
              <a:spcAft>
                <a:spcPts val="0"/>
              </a:spcAft>
              <a:buNone/>
            </a:pPr>
            <a:r>
              <a:rPr lang="en" sz="1600">
                <a:solidFill>
                  <a:srgbClr val="000000"/>
                </a:solidFill>
              </a:rPr>
              <a:t>Motivation - Edge detection(Vertical,Horizontal,Inclined at some angle)</a:t>
            </a:r>
            <a:endParaRPr sz="1600">
              <a:solidFill>
                <a:srgbClr val="000000"/>
              </a:solidFill>
            </a:endParaRPr>
          </a:p>
          <a:p>
            <a:pPr indent="0" lvl="0" marL="0" rtl="0" algn="l">
              <a:spcBef>
                <a:spcPts val="1600"/>
              </a:spcBef>
              <a:spcAft>
                <a:spcPts val="0"/>
              </a:spcAft>
              <a:buNone/>
            </a:pPr>
            <a:r>
              <a:rPr b="1" lang="en" sz="1600">
                <a:solidFill>
                  <a:srgbClr val="000000"/>
                </a:solidFill>
              </a:rPr>
              <a:t>Why CNN?</a:t>
            </a:r>
            <a:endParaRPr b="1" sz="16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Able to learn more relevant features(very good feature extractors)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Supports weight sharing hence less number of parameters to be learned(less prone to overfitting)</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Reduces time and space complexity</a:t>
            </a:r>
            <a:endParaRPr sz="16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53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Layer based architecture</a:t>
            </a:r>
            <a:endParaRPr/>
          </a:p>
        </p:txBody>
      </p:sp>
      <p:sp>
        <p:nvSpPr>
          <p:cNvPr id="333" name="Google Shape;333;p49"/>
          <p:cNvSpPr txBox="1"/>
          <p:nvPr>
            <p:ph idx="1" type="body"/>
          </p:nvPr>
        </p:nvSpPr>
        <p:spPr>
          <a:xfrm>
            <a:off x="729450" y="1620200"/>
            <a:ext cx="7688700" cy="27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It constitutes of three layers:</a:t>
            </a:r>
            <a:endParaRPr sz="1600">
              <a:solidFill>
                <a:srgbClr val="000000"/>
              </a:solidFill>
            </a:endParaRPr>
          </a:p>
          <a:p>
            <a:pPr indent="-330200" lvl="0" marL="457200" rtl="0" algn="l">
              <a:spcBef>
                <a:spcPts val="1600"/>
              </a:spcBef>
              <a:spcAft>
                <a:spcPts val="0"/>
              </a:spcAft>
              <a:buSzPts val="1600"/>
              <a:buChar char="●"/>
            </a:pPr>
            <a:r>
              <a:rPr b="1" lang="en" sz="1600">
                <a:solidFill>
                  <a:srgbClr val="000000"/>
                </a:solidFill>
                <a:latin typeface="Arial"/>
                <a:ea typeface="Arial"/>
                <a:cs typeface="Arial"/>
                <a:sym typeface="Arial"/>
              </a:rPr>
              <a:t>Convolution</a:t>
            </a:r>
            <a:endParaRPr b="1" sz="1600">
              <a:solidFill>
                <a:srgbClr val="000000"/>
              </a:solidFill>
              <a:latin typeface="Arial"/>
              <a:ea typeface="Arial"/>
              <a:cs typeface="Arial"/>
              <a:sym typeface="Arial"/>
            </a:endParaRPr>
          </a:p>
          <a:p>
            <a:pPr indent="0" lvl="0" marL="457200" rtl="0" algn="l">
              <a:spcBef>
                <a:spcPts val="0"/>
              </a:spcBef>
              <a:spcAft>
                <a:spcPts val="0"/>
              </a:spcAft>
              <a:buNone/>
            </a:pPr>
            <a:r>
              <a:rPr lang="en" sz="1600">
                <a:solidFill>
                  <a:srgbClr val="000000"/>
                </a:solidFill>
                <a:latin typeface="Arial"/>
                <a:ea typeface="Arial"/>
                <a:cs typeface="Arial"/>
                <a:sym typeface="Arial"/>
              </a:rPr>
              <a:t>-apply filters</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b="1" lang="en" sz="1600">
                <a:solidFill>
                  <a:srgbClr val="000000"/>
                </a:solidFill>
                <a:latin typeface="Arial"/>
                <a:ea typeface="Arial"/>
                <a:cs typeface="Arial"/>
                <a:sym typeface="Arial"/>
              </a:rPr>
              <a:t>Pooling</a:t>
            </a:r>
            <a:endParaRPr b="1" sz="1600">
              <a:solidFill>
                <a:srgbClr val="000000"/>
              </a:solidFill>
              <a:latin typeface="Arial"/>
              <a:ea typeface="Arial"/>
              <a:cs typeface="Arial"/>
              <a:sym typeface="Arial"/>
            </a:endParaRPr>
          </a:p>
          <a:p>
            <a:pPr indent="0" lvl="0" marL="457200" rtl="0" algn="l">
              <a:spcBef>
                <a:spcPts val="0"/>
              </a:spcBef>
              <a:spcAft>
                <a:spcPts val="0"/>
              </a:spcAft>
              <a:buNone/>
            </a:pPr>
            <a:r>
              <a:rPr lang="en" sz="1600">
                <a:solidFill>
                  <a:srgbClr val="000000"/>
                </a:solidFill>
                <a:latin typeface="Arial"/>
                <a:ea typeface="Arial"/>
                <a:cs typeface="Arial"/>
                <a:sym typeface="Arial"/>
              </a:rPr>
              <a:t>-reduce the size of representation(hence speed gain)</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b="1" lang="en" sz="1600">
                <a:solidFill>
                  <a:srgbClr val="000000"/>
                </a:solidFill>
                <a:latin typeface="Arial"/>
                <a:ea typeface="Arial"/>
                <a:cs typeface="Arial"/>
                <a:sym typeface="Arial"/>
              </a:rPr>
              <a:t>Fully connected</a:t>
            </a:r>
            <a:endParaRPr b="1" sz="1600">
              <a:solidFill>
                <a:srgbClr val="000000"/>
              </a:solidFill>
              <a:latin typeface="Arial"/>
              <a:ea typeface="Arial"/>
              <a:cs typeface="Arial"/>
              <a:sym typeface="Arial"/>
            </a:endParaRPr>
          </a:p>
          <a:p>
            <a:pPr indent="0" lvl="0" marL="457200" rtl="0" algn="l">
              <a:spcBef>
                <a:spcPts val="0"/>
              </a:spcBef>
              <a:spcAft>
                <a:spcPts val="0"/>
              </a:spcAft>
              <a:buNone/>
            </a:pPr>
            <a:r>
              <a:rPr lang="en" sz="1600">
                <a:solidFill>
                  <a:srgbClr val="000000"/>
                </a:solidFill>
                <a:latin typeface="Arial"/>
                <a:ea typeface="Arial"/>
                <a:cs typeface="Arial"/>
                <a:sym typeface="Arial"/>
              </a:rPr>
              <a:t>-connect every activation unit of a layer to every other activation unit in                      next layer</a:t>
            </a:r>
            <a:endParaRPr sz="16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665150" y="48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(Edge Detection)</a:t>
            </a:r>
            <a:endParaRPr/>
          </a:p>
        </p:txBody>
      </p:sp>
      <p:sp>
        <p:nvSpPr>
          <p:cNvPr id="339" name="Google Shape;339;p50"/>
          <p:cNvSpPr txBox="1"/>
          <p:nvPr>
            <p:ph idx="1" type="body"/>
          </p:nvPr>
        </p:nvSpPr>
        <p:spPr>
          <a:xfrm>
            <a:off x="729450" y="1427325"/>
            <a:ext cx="7688700" cy="187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50"/>
          <p:cNvPicPr preferRelativeResize="0"/>
          <p:nvPr/>
        </p:nvPicPr>
        <p:blipFill>
          <a:blip r:embed="rId3">
            <a:alphaModFix/>
          </a:blip>
          <a:stretch>
            <a:fillRect/>
          </a:stretch>
        </p:blipFill>
        <p:spPr>
          <a:xfrm>
            <a:off x="727650" y="1427325"/>
            <a:ext cx="7688699" cy="1872038"/>
          </a:xfrm>
          <a:prstGeom prst="rect">
            <a:avLst/>
          </a:prstGeom>
          <a:noFill/>
          <a:ln>
            <a:noFill/>
          </a:ln>
        </p:spPr>
      </p:pic>
      <p:sp>
        <p:nvSpPr>
          <p:cNvPr id="341" name="Google Shape;341;p50"/>
          <p:cNvSpPr txBox="1"/>
          <p:nvPr/>
        </p:nvSpPr>
        <p:spPr>
          <a:xfrm>
            <a:off x="729450" y="3299375"/>
            <a:ext cx="7688700" cy="12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pic>
        <p:nvPicPr>
          <p:cNvPr id="342" name="Google Shape;342;p50"/>
          <p:cNvPicPr preferRelativeResize="0"/>
          <p:nvPr/>
        </p:nvPicPr>
        <p:blipFill>
          <a:blip r:embed="rId4">
            <a:alphaModFix/>
          </a:blip>
          <a:stretch>
            <a:fillRect/>
          </a:stretch>
        </p:blipFill>
        <p:spPr>
          <a:xfrm>
            <a:off x="1021075" y="3471875"/>
            <a:ext cx="1028700" cy="1047750"/>
          </a:xfrm>
          <a:prstGeom prst="rect">
            <a:avLst/>
          </a:prstGeom>
          <a:noFill/>
          <a:ln>
            <a:noFill/>
          </a:ln>
        </p:spPr>
      </p:pic>
      <p:pic>
        <p:nvPicPr>
          <p:cNvPr id="343" name="Google Shape;343;p50"/>
          <p:cNvPicPr preferRelativeResize="0"/>
          <p:nvPr/>
        </p:nvPicPr>
        <p:blipFill>
          <a:blip r:embed="rId5">
            <a:alphaModFix/>
          </a:blip>
          <a:stretch>
            <a:fillRect/>
          </a:stretch>
        </p:blipFill>
        <p:spPr>
          <a:xfrm>
            <a:off x="2257413" y="3490925"/>
            <a:ext cx="2314575" cy="1009650"/>
          </a:xfrm>
          <a:prstGeom prst="rect">
            <a:avLst/>
          </a:prstGeom>
          <a:noFill/>
          <a:ln>
            <a:noFill/>
          </a:ln>
        </p:spPr>
      </p:pic>
      <p:pic>
        <p:nvPicPr>
          <p:cNvPr id="344" name="Google Shape;344;p50"/>
          <p:cNvPicPr preferRelativeResize="0"/>
          <p:nvPr/>
        </p:nvPicPr>
        <p:blipFill>
          <a:blip r:embed="rId6">
            <a:alphaModFix/>
          </a:blip>
          <a:stretch>
            <a:fillRect/>
          </a:stretch>
        </p:blipFill>
        <p:spPr>
          <a:xfrm>
            <a:off x="6716538" y="3490925"/>
            <a:ext cx="1019175" cy="100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729450" y="560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convolutions</a:t>
            </a:r>
            <a:endParaRPr/>
          </a:p>
        </p:txBody>
      </p:sp>
      <p:sp>
        <p:nvSpPr>
          <p:cNvPr id="350" name="Google Shape;350;p51"/>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Arial"/>
                <a:ea typeface="Arial"/>
                <a:cs typeface="Arial"/>
                <a:sym typeface="Arial"/>
              </a:rPr>
              <a:t>Parameter sharing: </a:t>
            </a:r>
            <a:r>
              <a:rPr lang="en" sz="1600">
                <a:solidFill>
                  <a:srgbClr val="000000"/>
                </a:solidFill>
                <a:latin typeface="Arial"/>
                <a:ea typeface="Arial"/>
                <a:cs typeface="Arial"/>
                <a:sym typeface="Arial"/>
              </a:rPr>
              <a:t>A feature detector (such as a vertical edge detector) that’s useful in one part of the image is probably useful in another part of the image.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solidFill>
                <a:srgbClr val="000000"/>
              </a:solidFill>
              <a:latin typeface="Arial"/>
              <a:ea typeface="Arial"/>
              <a:cs typeface="Arial"/>
              <a:sym typeface="Arial"/>
            </a:endParaRPr>
          </a:p>
          <a:p>
            <a:pPr indent="0" lvl="0" marL="0" rtl="0" algn="l">
              <a:spcBef>
                <a:spcPts val="0"/>
              </a:spcBef>
              <a:spcAft>
                <a:spcPts val="0"/>
              </a:spcAft>
              <a:buNone/>
            </a:pPr>
            <a:r>
              <a:rPr b="1" lang="en" sz="1600">
                <a:solidFill>
                  <a:srgbClr val="000000"/>
                </a:solidFill>
                <a:latin typeface="Arial"/>
                <a:ea typeface="Arial"/>
                <a:cs typeface="Arial"/>
                <a:sym typeface="Arial"/>
              </a:rPr>
              <a:t>Sparsity of connections: </a:t>
            </a:r>
            <a:r>
              <a:rPr lang="en" sz="1600">
                <a:solidFill>
                  <a:srgbClr val="000000"/>
                </a:solidFill>
                <a:latin typeface="Arial"/>
                <a:ea typeface="Arial"/>
                <a:cs typeface="Arial"/>
                <a:sym typeface="Arial"/>
              </a:rPr>
              <a:t>In each layer, each output value depends only on a small number of inputs.</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592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
        <p:nvSpPr>
          <p:cNvPr id="106" name="Google Shape;106;p16"/>
          <p:cNvSpPr txBox="1"/>
          <p:nvPr>
            <p:ph idx="1" type="body"/>
          </p:nvPr>
        </p:nvSpPr>
        <p:spPr>
          <a:xfrm>
            <a:off x="727650" y="1512100"/>
            <a:ext cx="7688700" cy="29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Gestures are naturally used by many peoples and are especially  major and natural way of interaction for deaf/blind people.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Gesture recognition is to recognise specific human gestures and process them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Building gesture recognition system means building computer keen to understand human language, thus building a human computer interaction.</a:t>
            </a:r>
            <a:endParaRPr sz="1800">
              <a:solidFill>
                <a:schemeClr val="dk2"/>
              </a:solidFill>
            </a:endParaRPr>
          </a:p>
          <a:p>
            <a:pPr indent="0" lvl="0" marL="45720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663375" y="572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Convolutions on RGB images</a:t>
            </a:r>
            <a:endParaRPr/>
          </a:p>
        </p:txBody>
      </p:sp>
      <p:pic>
        <p:nvPicPr>
          <p:cNvPr id="356" name="Google Shape;356;p52"/>
          <p:cNvPicPr preferRelativeResize="0"/>
          <p:nvPr/>
        </p:nvPicPr>
        <p:blipFill>
          <a:blip r:embed="rId3">
            <a:alphaModFix/>
          </a:blip>
          <a:stretch>
            <a:fillRect/>
          </a:stretch>
        </p:blipFill>
        <p:spPr>
          <a:xfrm>
            <a:off x="1657725" y="1903100"/>
            <a:ext cx="4473425" cy="1919250"/>
          </a:xfrm>
          <a:prstGeom prst="rect">
            <a:avLst/>
          </a:prstGeom>
          <a:noFill/>
          <a:ln>
            <a:noFill/>
          </a:ln>
        </p:spPr>
      </p:pic>
      <p:pic>
        <p:nvPicPr>
          <p:cNvPr id="357" name="Google Shape;357;p52"/>
          <p:cNvPicPr preferRelativeResize="0"/>
          <p:nvPr/>
        </p:nvPicPr>
        <p:blipFill>
          <a:blip r:embed="rId4">
            <a:alphaModFix/>
          </a:blip>
          <a:stretch>
            <a:fillRect/>
          </a:stretch>
        </p:blipFill>
        <p:spPr>
          <a:xfrm>
            <a:off x="4820025" y="1209050"/>
            <a:ext cx="1084725" cy="886975"/>
          </a:xfrm>
          <a:prstGeom prst="rect">
            <a:avLst/>
          </a:prstGeom>
          <a:noFill/>
          <a:ln>
            <a:noFill/>
          </a:ln>
        </p:spPr>
      </p:pic>
      <p:sp>
        <p:nvSpPr>
          <p:cNvPr id="358" name="Google Shape;358;p52"/>
          <p:cNvSpPr txBox="1"/>
          <p:nvPr/>
        </p:nvSpPr>
        <p:spPr>
          <a:xfrm>
            <a:off x="1475075" y="4130200"/>
            <a:ext cx="5925900" cy="70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Different channel for each R,G abd B pixel values of an image</a:t>
            </a:r>
            <a:endParaRPr/>
          </a:p>
          <a:p>
            <a:pPr indent="-317500" lvl="0" marL="457200" rtl="0" algn="l">
              <a:spcBef>
                <a:spcPts val="0"/>
              </a:spcBef>
              <a:spcAft>
                <a:spcPts val="0"/>
              </a:spcAft>
              <a:buSzPts val="1400"/>
              <a:buChar char="●"/>
            </a:pPr>
            <a:r>
              <a:rPr lang="en"/>
              <a:t>Can get hundreds of features or even hundreds of thousands of features by using several filters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665175" y="521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and Fully Connected layer</a:t>
            </a:r>
            <a:endParaRPr/>
          </a:p>
          <a:p>
            <a:pPr indent="0" lvl="0" marL="0" rtl="0" algn="l">
              <a:spcBef>
                <a:spcPts val="0"/>
              </a:spcBef>
              <a:spcAft>
                <a:spcPts val="0"/>
              </a:spcAft>
              <a:buNone/>
            </a:pPr>
            <a:r>
              <a:t/>
            </a:r>
            <a:endParaRPr/>
          </a:p>
        </p:txBody>
      </p:sp>
      <p:sp>
        <p:nvSpPr>
          <p:cNvPr id="364" name="Google Shape;364;p53"/>
          <p:cNvSpPr txBox="1"/>
          <p:nvPr>
            <p:ph idx="1" type="body"/>
          </p:nvPr>
        </p:nvSpPr>
        <p:spPr>
          <a:xfrm>
            <a:off x="793725" y="1441200"/>
            <a:ext cx="7688700" cy="32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Both implemented as a</a:t>
            </a:r>
            <a:r>
              <a:rPr lang="en" sz="1600"/>
              <a:t>lternate layers in the model</a:t>
            </a:r>
            <a:r>
              <a:rPr lang="en"/>
              <a:t>.</a:t>
            </a:r>
            <a:endParaRPr/>
          </a:p>
          <a:p>
            <a:pPr indent="0" lvl="0" marL="0" rtl="0" algn="l">
              <a:spcBef>
                <a:spcPts val="1600"/>
              </a:spcBef>
              <a:spcAft>
                <a:spcPts val="1600"/>
              </a:spcAft>
              <a:buNone/>
            </a:pPr>
            <a:r>
              <a:t/>
            </a:r>
            <a:endParaRPr/>
          </a:p>
        </p:txBody>
      </p:sp>
      <p:sp>
        <p:nvSpPr>
          <p:cNvPr id="365" name="Google Shape;365;p53"/>
          <p:cNvSpPr/>
          <p:nvPr/>
        </p:nvSpPr>
        <p:spPr>
          <a:xfrm>
            <a:off x="1192875" y="2219000"/>
            <a:ext cx="846600" cy="949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3"/>
          <p:cNvSpPr/>
          <p:nvPr/>
        </p:nvSpPr>
        <p:spPr>
          <a:xfrm>
            <a:off x="3501675" y="2426000"/>
            <a:ext cx="602700" cy="53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p:nvPr/>
        </p:nvSpPr>
        <p:spPr>
          <a:xfrm>
            <a:off x="2103575" y="2642300"/>
            <a:ext cx="1321200" cy="15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txBox="1"/>
          <p:nvPr/>
        </p:nvSpPr>
        <p:spPr>
          <a:xfrm>
            <a:off x="2167700" y="2398600"/>
            <a:ext cx="12570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Pool</a:t>
            </a:r>
            <a:endParaRPr/>
          </a:p>
          <a:p>
            <a:pPr indent="0" lvl="0" marL="0" rtl="0" algn="l">
              <a:spcBef>
                <a:spcPts val="0"/>
              </a:spcBef>
              <a:spcAft>
                <a:spcPts val="0"/>
              </a:spcAft>
              <a:buNone/>
            </a:pPr>
            <a:r>
              <a:t/>
            </a:r>
            <a:endParaRPr/>
          </a:p>
        </p:txBody>
      </p:sp>
      <p:sp>
        <p:nvSpPr>
          <p:cNvPr id="369" name="Google Shape;369;p53"/>
          <p:cNvSpPr txBox="1"/>
          <p:nvPr/>
        </p:nvSpPr>
        <p:spPr>
          <a:xfrm>
            <a:off x="1231350" y="3309275"/>
            <a:ext cx="11160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 layer</a:t>
            </a:r>
            <a:endParaRPr/>
          </a:p>
        </p:txBody>
      </p:sp>
      <p:sp>
        <p:nvSpPr>
          <p:cNvPr id="370" name="Google Shape;370;p53"/>
          <p:cNvSpPr txBox="1"/>
          <p:nvPr/>
        </p:nvSpPr>
        <p:spPr>
          <a:xfrm>
            <a:off x="3476025" y="3283625"/>
            <a:ext cx="11160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Pool layer</a:t>
            </a:r>
            <a:endParaRPr/>
          </a:p>
        </p:txBody>
      </p:sp>
      <p:sp>
        <p:nvSpPr>
          <p:cNvPr id="371" name="Google Shape;371;p53"/>
          <p:cNvSpPr txBox="1"/>
          <p:nvPr/>
        </p:nvSpPr>
        <p:spPr>
          <a:xfrm>
            <a:off x="5117850" y="1962475"/>
            <a:ext cx="3104100" cy="23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Pooling layer:</a:t>
            </a:r>
            <a:endParaRPr b="1"/>
          </a:p>
          <a:p>
            <a:pPr indent="-317500" lvl="0" marL="457200" rtl="0" algn="l">
              <a:spcBef>
                <a:spcPts val="0"/>
              </a:spcBef>
              <a:spcAft>
                <a:spcPts val="0"/>
              </a:spcAft>
              <a:buSzPts val="1400"/>
              <a:buChar char="●"/>
            </a:pPr>
            <a:r>
              <a:rPr lang="en"/>
              <a:t>Important features get preserved</a:t>
            </a:r>
            <a:endParaRPr/>
          </a:p>
          <a:p>
            <a:pPr indent="-317500" lvl="0" marL="457200" rtl="0" algn="l">
              <a:spcBef>
                <a:spcPts val="0"/>
              </a:spcBef>
              <a:spcAft>
                <a:spcPts val="0"/>
              </a:spcAft>
              <a:buSzPts val="1400"/>
              <a:buChar char="●"/>
            </a:pPr>
            <a:r>
              <a:rPr lang="en"/>
              <a:t>Reduce the size of the image(shrink the height and width)</a:t>
            </a:r>
            <a:endParaRPr/>
          </a:p>
          <a:p>
            <a:pPr indent="0" lvl="0" marL="0" rtl="0" algn="l">
              <a:spcBef>
                <a:spcPts val="0"/>
              </a:spcBef>
              <a:spcAft>
                <a:spcPts val="0"/>
              </a:spcAft>
              <a:buNone/>
            </a:pPr>
            <a:r>
              <a:rPr b="1" lang="en"/>
              <a:t>Fully connected layer:</a:t>
            </a:r>
            <a:endParaRPr b="1"/>
          </a:p>
          <a:p>
            <a:pPr indent="-317500" lvl="0" marL="457200" rtl="0" algn="l">
              <a:spcBef>
                <a:spcPts val="0"/>
              </a:spcBef>
              <a:spcAft>
                <a:spcPts val="0"/>
              </a:spcAft>
              <a:buSzPts val="1400"/>
              <a:buChar char="●"/>
            </a:pPr>
            <a:r>
              <a:rPr lang="en"/>
              <a:t>Connects every activation unit of the unrolled pooling layer to the next layer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639675" y="54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r>
              <a:rPr lang="en"/>
              <a:t> 3D CNN?</a:t>
            </a:r>
            <a:endParaRPr/>
          </a:p>
        </p:txBody>
      </p:sp>
      <p:sp>
        <p:nvSpPr>
          <p:cNvPr id="377" name="Google Shape;377;p54"/>
          <p:cNvSpPr txBox="1"/>
          <p:nvPr>
            <p:ph idx="1" type="body"/>
          </p:nvPr>
        </p:nvSpPr>
        <p:spPr>
          <a:xfrm>
            <a:off x="729450" y="1607350"/>
            <a:ext cx="7688700" cy="273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2D CNN only captures spatial features across each depth(for RGB images).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3D CNN</a:t>
            </a:r>
            <a:r>
              <a:rPr lang="en" sz="1600">
                <a:solidFill>
                  <a:srgbClr val="000000"/>
                </a:solidFill>
              </a:rPr>
              <a:t> captures the time sequence of the frames in the video that represents a particular gesture.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In other words, the temporal aspect of the data is incorporated as the third dimension in the 3D CNN </a:t>
            </a:r>
            <a:endParaRPr sz="16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626825" y="523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Nvidia’s Approach</a:t>
            </a:r>
            <a:endParaRPr/>
          </a:p>
        </p:txBody>
      </p:sp>
      <p:pic>
        <p:nvPicPr>
          <p:cNvPr id="383" name="Google Shape;383;p55"/>
          <p:cNvPicPr preferRelativeResize="0"/>
          <p:nvPr/>
        </p:nvPicPr>
        <p:blipFill>
          <a:blip r:embed="rId3">
            <a:alphaModFix/>
          </a:blip>
          <a:stretch>
            <a:fillRect/>
          </a:stretch>
        </p:blipFill>
        <p:spPr>
          <a:xfrm>
            <a:off x="1691600" y="1231350"/>
            <a:ext cx="3811050" cy="3708425"/>
          </a:xfrm>
          <a:prstGeom prst="rect">
            <a:avLst/>
          </a:prstGeom>
          <a:noFill/>
          <a:ln>
            <a:noFill/>
          </a:ln>
        </p:spPr>
      </p:pic>
      <p:sp>
        <p:nvSpPr>
          <p:cNvPr id="384" name="Google Shape;384;p55"/>
          <p:cNvSpPr txBox="1"/>
          <p:nvPr/>
        </p:nvSpPr>
        <p:spPr>
          <a:xfrm>
            <a:off x="5774550" y="1231350"/>
            <a:ext cx="2707800" cy="327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 time sequencing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Overhead of dividing video into chunks to be fed in CNN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Softmax is classifying the chunks individually which are then being averaged to get the final gesture.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3">
            <a:alphaModFix/>
          </a:blip>
          <a:srcRect b="24198" l="0" r="52725" t="35577"/>
          <a:stretch/>
        </p:blipFill>
        <p:spPr>
          <a:xfrm>
            <a:off x="1774025" y="494050"/>
            <a:ext cx="6191250" cy="4756600"/>
          </a:xfrm>
          <a:prstGeom prst="rect">
            <a:avLst/>
          </a:prstGeom>
          <a:noFill/>
          <a:ln>
            <a:noFill/>
          </a:ln>
        </p:spPr>
      </p:pic>
      <p:sp>
        <p:nvSpPr>
          <p:cNvPr id="390" name="Google Shape;390;p56"/>
          <p:cNvSpPr txBox="1"/>
          <p:nvPr/>
        </p:nvSpPr>
        <p:spPr>
          <a:xfrm>
            <a:off x="423275" y="494050"/>
            <a:ext cx="70803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Proposed Approach</a:t>
            </a:r>
            <a:endParaRPr b="1" sz="2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a:t>
            </a:r>
            <a:r>
              <a:rPr lang="en"/>
              <a:t>Neural</a:t>
            </a:r>
            <a:r>
              <a:rPr lang="en"/>
              <a:t> Network</a:t>
            </a:r>
            <a:endParaRPr/>
          </a:p>
        </p:txBody>
      </p:sp>
      <p:sp>
        <p:nvSpPr>
          <p:cNvPr id="396" name="Google Shape;396;p5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Sequencing Model</a:t>
            </a:r>
            <a:endParaRPr/>
          </a:p>
        </p:txBody>
      </p:sp>
      <p:sp>
        <p:nvSpPr>
          <p:cNvPr id="397" name="Google Shape;397;p57"/>
          <p:cNvSpPr txBox="1"/>
          <p:nvPr/>
        </p:nvSpPr>
        <p:spPr>
          <a:xfrm>
            <a:off x="4938925" y="588050"/>
            <a:ext cx="3755400" cy="21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latin typeface="Lato"/>
                <a:ea typeface="Lato"/>
                <a:cs typeface="Lato"/>
                <a:sym typeface="Lato"/>
              </a:rPr>
              <a:t>A recurrent neural network (RNN) is a class of </a:t>
            </a:r>
            <a:r>
              <a:rPr lang="en" sz="1600">
                <a:solidFill>
                  <a:srgbClr val="0B0080"/>
                </a:solidFill>
                <a:highlight>
                  <a:srgbClr val="FFFFFF"/>
                </a:highlight>
                <a:uFill>
                  <a:noFill/>
                </a:uFill>
                <a:latin typeface="Lato"/>
                <a:ea typeface="Lato"/>
                <a:cs typeface="Lato"/>
                <a:sym typeface="Lato"/>
                <a:hlinkClick r:id="rId3"/>
              </a:rPr>
              <a:t>artificial neural network</a:t>
            </a:r>
            <a:r>
              <a:rPr lang="en" sz="1600">
                <a:solidFill>
                  <a:srgbClr val="222222"/>
                </a:solidFill>
                <a:highlight>
                  <a:srgbClr val="FFFFFF"/>
                </a:highlight>
                <a:latin typeface="Lato"/>
                <a:ea typeface="Lato"/>
                <a:cs typeface="Lato"/>
                <a:sym typeface="Lato"/>
              </a:rPr>
              <a:t> where connections between nodes form a </a:t>
            </a:r>
            <a:r>
              <a:rPr lang="en" sz="1600">
                <a:solidFill>
                  <a:srgbClr val="0B0080"/>
                </a:solidFill>
                <a:highlight>
                  <a:srgbClr val="FFFFFF"/>
                </a:highlight>
                <a:uFill>
                  <a:noFill/>
                </a:uFill>
                <a:latin typeface="Lato"/>
                <a:ea typeface="Lato"/>
                <a:cs typeface="Lato"/>
                <a:sym typeface="Lato"/>
                <a:hlinkClick r:id="rId4"/>
              </a:rPr>
              <a:t>directed graph</a:t>
            </a:r>
            <a:r>
              <a:rPr lang="en" sz="1600">
                <a:solidFill>
                  <a:srgbClr val="222222"/>
                </a:solidFill>
                <a:highlight>
                  <a:srgbClr val="FFFFFF"/>
                </a:highlight>
                <a:latin typeface="Lato"/>
                <a:ea typeface="Lato"/>
                <a:cs typeface="Lato"/>
                <a:sym typeface="Lato"/>
              </a:rPr>
              <a:t> along a sequence. This allows it to exhibit temporal dynamic behavior for a time sequence.</a:t>
            </a:r>
            <a:endParaRPr sz="1600">
              <a:latin typeface="Lato"/>
              <a:ea typeface="Lato"/>
              <a:cs typeface="Lato"/>
              <a:sym typeface="Lato"/>
            </a:endParaRPr>
          </a:p>
        </p:txBody>
      </p:sp>
      <p:pic>
        <p:nvPicPr>
          <p:cNvPr id="398" name="Google Shape;398;p57"/>
          <p:cNvPicPr preferRelativeResize="0"/>
          <p:nvPr/>
        </p:nvPicPr>
        <p:blipFill>
          <a:blip r:embed="rId5">
            <a:alphaModFix/>
          </a:blip>
          <a:stretch>
            <a:fillRect/>
          </a:stretch>
        </p:blipFill>
        <p:spPr>
          <a:xfrm>
            <a:off x="4999513" y="2745650"/>
            <a:ext cx="3634225" cy="109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nvSpPr>
        <p:spPr>
          <a:xfrm>
            <a:off x="452450" y="575325"/>
            <a:ext cx="8394000" cy="6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Lato"/>
                <a:ea typeface="Lato"/>
                <a:cs typeface="Lato"/>
                <a:sym typeface="Lato"/>
              </a:rPr>
              <a:t>Examples of sequence data</a:t>
            </a:r>
            <a:endParaRPr b="1" sz="2600">
              <a:latin typeface="Lato"/>
              <a:ea typeface="Lato"/>
              <a:cs typeface="Lato"/>
              <a:sym typeface="Lato"/>
            </a:endParaRPr>
          </a:p>
        </p:txBody>
      </p:sp>
      <p:sp>
        <p:nvSpPr>
          <p:cNvPr id="404" name="Google Shape;404;p58"/>
          <p:cNvSpPr txBox="1"/>
          <p:nvPr/>
        </p:nvSpPr>
        <p:spPr>
          <a:xfrm>
            <a:off x="452450" y="1345450"/>
            <a:ext cx="2262300" cy="4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Speech recognition</a:t>
            </a:r>
            <a:endParaRPr sz="1600"/>
          </a:p>
        </p:txBody>
      </p:sp>
      <p:sp>
        <p:nvSpPr>
          <p:cNvPr id="405" name="Google Shape;405;p58"/>
          <p:cNvSpPr txBox="1"/>
          <p:nvPr/>
        </p:nvSpPr>
        <p:spPr>
          <a:xfrm>
            <a:off x="452450" y="1892075"/>
            <a:ext cx="2262300" cy="4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Music generation</a:t>
            </a:r>
            <a:endParaRPr sz="1600"/>
          </a:p>
          <a:p>
            <a:pPr indent="0" lvl="0" marL="0" rtl="0" algn="l">
              <a:lnSpc>
                <a:spcPct val="115000"/>
              </a:lnSpc>
              <a:spcBef>
                <a:spcPts val="0"/>
              </a:spcBef>
              <a:spcAft>
                <a:spcPts val="0"/>
              </a:spcAft>
              <a:buNone/>
            </a:pPr>
            <a:r>
              <a:t/>
            </a:r>
            <a:endParaRPr sz="1600"/>
          </a:p>
        </p:txBody>
      </p:sp>
      <p:sp>
        <p:nvSpPr>
          <p:cNvPr id="406" name="Google Shape;406;p58"/>
          <p:cNvSpPr txBox="1"/>
          <p:nvPr/>
        </p:nvSpPr>
        <p:spPr>
          <a:xfrm>
            <a:off x="452450" y="2545050"/>
            <a:ext cx="2571900" cy="4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Sentiment classification</a:t>
            </a:r>
            <a:endParaRPr sz="1600"/>
          </a:p>
          <a:p>
            <a:pPr indent="0" lvl="0" marL="0" rtl="0" algn="l">
              <a:lnSpc>
                <a:spcPct val="115000"/>
              </a:lnSpc>
              <a:spcBef>
                <a:spcPts val="0"/>
              </a:spcBef>
              <a:spcAft>
                <a:spcPts val="0"/>
              </a:spcAft>
              <a:buNone/>
            </a:pPr>
            <a:r>
              <a:t/>
            </a:r>
            <a:endParaRPr sz="1600"/>
          </a:p>
        </p:txBody>
      </p:sp>
      <p:sp>
        <p:nvSpPr>
          <p:cNvPr id="407" name="Google Shape;407;p58"/>
          <p:cNvSpPr txBox="1"/>
          <p:nvPr/>
        </p:nvSpPr>
        <p:spPr>
          <a:xfrm>
            <a:off x="452450" y="3198025"/>
            <a:ext cx="3000000" cy="47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Machine translation</a:t>
            </a:r>
            <a:endParaRPr sz="1600"/>
          </a:p>
        </p:txBody>
      </p:sp>
      <p:sp>
        <p:nvSpPr>
          <p:cNvPr id="408" name="Google Shape;408;p58"/>
          <p:cNvSpPr txBox="1"/>
          <p:nvPr/>
        </p:nvSpPr>
        <p:spPr>
          <a:xfrm>
            <a:off x="452450" y="4026075"/>
            <a:ext cx="3000000" cy="60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Video activity recognition</a:t>
            </a:r>
            <a:endParaRPr sz="1600"/>
          </a:p>
        </p:txBody>
      </p:sp>
      <p:pic>
        <p:nvPicPr>
          <p:cNvPr id="409" name="Google Shape;409;p58"/>
          <p:cNvPicPr preferRelativeResize="0"/>
          <p:nvPr/>
        </p:nvPicPr>
        <p:blipFill>
          <a:blip r:embed="rId3">
            <a:alphaModFix/>
          </a:blip>
          <a:stretch>
            <a:fillRect/>
          </a:stretch>
        </p:blipFill>
        <p:spPr>
          <a:xfrm>
            <a:off x="3393288" y="4026075"/>
            <a:ext cx="2357400" cy="608400"/>
          </a:xfrm>
          <a:prstGeom prst="rect">
            <a:avLst/>
          </a:prstGeom>
          <a:noFill/>
          <a:ln>
            <a:noFill/>
          </a:ln>
        </p:spPr>
      </p:pic>
      <p:pic>
        <p:nvPicPr>
          <p:cNvPr id="410" name="Google Shape;410;p58"/>
          <p:cNvPicPr preferRelativeResize="0"/>
          <p:nvPr/>
        </p:nvPicPr>
        <p:blipFill>
          <a:blip r:embed="rId4">
            <a:alphaModFix/>
          </a:blip>
          <a:stretch>
            <a:fillRect/>
          </a:stretch>
        </p:blipFill>
        <p:spPr>
          <a:xfrm>
            <a:off x="3681413" y="1279300"/>
            <a:ext cx="1781175" cy="608400"/>
          </a:xfrm>
          <a:prstGeom prst="rect">
            <a:avLst/>
          </a:prstGeom>
          <a:noFill/>
          <a:ln>
            <a:noFill/>
          </a:ln>
        </p:spPr>
      </p:pic>
      <p:sp>
        <p:nvSpPr>
          <p:cNvPr id="411" name="Google Shape;411;p58"/>
          <p:cNvSpPr txBox="1"/>
          <p:nvPr/>
        </p:nvSpPr>
        <p:spPr>
          <a:xfrm>
            <a:off x="3243150" y="2498418"/>
            <a:ext cx="2657700" cy="6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t>“There is nothing to like in this movie.” </a:t>
            </a:r>
            <a:endParaRPr sz="1600"/>
          </a:p>
          <a:p>
            <a:pPr indent="0" lvl="0" marL="0" rtl="0" algn="l">
              <a:spcBef>
                <a:spcPts val="0"/>
              </a:spcBef>
              <a:spcAft>
                <a:spcPts val="0"/>
              </a:spcAft>
              <a:buNone/>
            </a:pPr>
            <a:r>
              <a:t/>
            </a:r>
            <a:endParaRPr sz="1600"/>
          </a:p>
        </p:txBody>
      </p:sp>
      <p:sp>
        <p:nvSpPr>
          <p:cNvPr id="412" name="Google Shape;412;p58"/>
          <p:cNvSpPr txBox="1"/>
          <p:nvPr/>
        </p:nvSpPr>
        <p:spPr>
          <a:xfrm>
            <a:off x="3411650" y="3255300"/>
            <a:ext cx="2475600" cy="60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t>Voulez-vous chanter avec moi?</a:t>
            </a:r>
            <a:endParaRPr sz="1600"/>
          </a:p>
        </p:txBody>
      </p:sp>
      <p:pic>
        <p:nvPicPr>
          <p:cNvPr id="413" name="Google Shape;413;p58"/>
          <p:cNvPicPr preferRelativeResize="0"/>
          <p:nvPr/>
        </p:nvPicPr>
        <p:blipFill>
          <a:blip r:embed="rId5">
            <a:alphaModFix/>
          </a:blip>
          <a:stretch>
            <a:fillRect/>
          </a:stretch>
        </p:blipFill>
        <p:spPr>
          <a:xfrm>
            <a:off x="4314825" y="1972950"/>
            <a:ext cx="514350" cy="314325"/>
          </a:xfrm>
          <a:prstGeom prst="rect">
            <a:avLst/>
          </a:prstGeom>
          <a:noFill/>
          <a:ln>
            <a:noFill/>
          </a:ln>
        </p:spPr>
      </p:pic>
      <p:cxnSp>
        <p:nvCxnSpPr>
          <p:cNvPr id="414" name="Google Shape;414;p58"/>
          <p:cNvCxnSpPr/>
          <p:nvPr/>
        </p:nvCxnSpPr>
        <p:spPr>
          <a:xfrm>
            <a:off x="5836450" y="1457500"/>
            <a:ext cx="458100" cy="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58"/>
          <p:cNvCxnSpPr/>
          <p:nvPr/>
        </p:nvCxnSpPr>
        <p:spPr>
          <a:xfrm>
            <a:off x="5836450" y="2654925"/>
            <a:ext cx="458100" cy="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58"/>
          <p:cNvCxnSpPr/>
          <p:nvPr/>
        </p:nvCxnSpPr>
        <p:spPr>
          <a:xfrm>
            <a:off x="5836450" y="3436075"/>
            <a:ext cx="458100" cy="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58"/>
          <p:cNvCxnSpPr/>
          <p:nvPr/>
        </p:nvCxnSpPr>
        <p:spPr>
          <a:xfrm>
            <a:off x="5836450" y="4228675"/>
            <a:ext cx="458100" cy="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58"/>
          <p:cNvCxnSpPr/>
          <p:nvPr/>
        </p:nvCxnSpPr>
        <p:spPr>
          <a:xfrm>
            <a:off x="5836450" y="2056650"/>
            <a:ext cx="458100" cy="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58"/>
          <p:cNvSpPr txBox="1"/>
          <p:nvPr/>
        </p:nvSpPr>
        <p:spPr>
          <a:xfrm>
            <a:off x="6429275" y="1219450"/>
            <a:ext cx="2571900" cy="6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quick brown fox jumped over the lazy dog.”</a:t>
            </a:r>
            <a:endParaRPr/>
          </a:p>
        </p:txBody>
      </p:sp>
      <p:sp>
        <p:nvSpPr>
          <p:cNvPr id="420" name="Google Shape;420;p58"/>
          <p:cNvSpPr txBox="1"/>
          <p:nvPr/>
        </p:nvSpPr>
        <p:spPr>
          <a:xfrm>
            <a:off x="6429275" y="3255300"/>
            <a:ext cx="2571900" cy="60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Do you want to sing with me?</a:t>
            </a:r>
            <a:endParaRPr/>
          </a:p>
          <a:p>
            <a:pPr indent="0" lvl="0" marL="0" rtl="0" algn="l">
              <a:lnSpc>
                <a:spcPct val="115000"/>
              </a:lnSpc>
              <a:spcBef>
                <a:spcPts val="0"/>
              </a:spcBef>
              <a:spcAft>
                <a:spcPts val="0"/>
              </a:spcAft>
              <a:buNone/>
            </a:pPr>
            <a:r>
              <a:t/>
            </a:r>
            <a:endParaRPr/>
          </a:p>
        </p:txBody>
      </p:sp>
      <p:sp>
        <p:nvSpPr>
          <p:cNvPr id="421" name="Google Shape;421;p58"/>
          <p:cNvSpPr txBox="1"/>
          <p:nvPr/>
        </p:nvSpPr>
        <p:spPr>
          <a:xfrm>
            <a:off x="6380300" y="4026075"/>
            <a:ext cx="2571900" cy="60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Running</a:t>
            </a:r>
            <a:endParaRPr/>
          </a:p>
          <a:p>
            <a:pPr indent="0" lvl="0" marL="0" rtl="0" algn="l">
              <a:lnSpc>
                <a:spcPct val="115000"/>
              </a:lnSpc>
              <a:spcBef>
                <a:spcPts val="0"/>
              </a:spcBef>
              <a:spcAft>
                <a:spcPts val="0"/>
              </a:spcAft>
              <a:buNone/>
            </a:pPr>
            <a:r>
              <a:t/>
            </a:r>
            <a:endParaRPr/>
          </a:p>
        </p:txBody>
      </p:sp>
      <p:pic>
        <p:nvPicPr>
          <p:cNvPr id="422" name="Google Shape;422;p58"/>
          <p:cNvPicPr preferRelativeResize="0"/>
          <p:nvPr/>
        </p:nvPicPr>
        <p:blipFill>
          <a:blip r:embed="rId6">
            <a:alphaModFix/>
          </a:blip>
          <a:stretch>
            <a:fillRect/>
          </a:stretch>
        </p:blipFill>
        <p:spPr>
          <a:xfrm>
            <a:off x="6535238" y="2604225"/>
            <a:ext cx="1781175" cy="357760"/>
          </a:xfrm>
          <a:prstGeom prst="rect">
            <a:avLst/>
          </a:prstGeom>
          <a:noFill/>
          <a:ln>
            <a:noFill/>
          </a:ln>
        </p:spPr>
      </p:pic>
      <p:pic>
        <p:nvPicPr>
          <p:cNvPr id="423" name="Google Shape;423;p58"/>
          <p:cNvPicPr preferRelativeResize="0"/>
          <p:nvPr/>
        </p:nvPicPr>
        <p:blipFill>
          <a:blip r:embed="rId7">
            <a:alphaModFix/>
          </a:blip>
          <a:stretch>
            <a:fillRect/>
          </a:stretch>
        </p:blipFill>
        <p:spPr>
          <a:xfrm>
            <a:off x="6540888" y="1825913"/>
            <a:ext cx="1769891" cy="608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721225" y="504025"/>
            <a:ext cx="7572600" cy="6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Lato"/>
                <a:ea typeface="Lato"/>
                <a:cs typeface="Lato"/>
                <a:sym typeface="Lato"/>
              </a:rPr>
              <a:t>Why not a standard network?</a:t>
            </a:r>
            <a:endParaRPr>
              <a:latin typeface="Lato"/>
              <a:ea typeface="Lato"/>
              <a:cs typeface="Lato"/>
              <a:sym typeface="Lato"/>
            </a:endParaRPr>
          </a:p>
        </p:txBody>
      </p:sp>
      <p:sp>
        <p:nvSpPr>
          <p:cNvPr id="429" name="Google Shape;429;p59"/>
          <p:cNvSpPr txBox="1"/>
          <p:nvPr>
            <p:ph idx="1" type="body"/>
          </p:nvPr>
        </p:nvSpPr>
        <p:spPr>
          <a:xfrm>
            <a:off x="721225" y="3704325"/>
            <a:ext cx="8145300" cy="958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rgbClr val="000000"/>
                </a:solidFill>
                <a:latin typeface="Arial"/>
                <a:ea typeface="Arial"/>
                <a:cs typeface="Arial"/>
                <a:sym typeface="Arial"/>
              </a:rPr>
              <a:t>Inputs, outputs can be different lengths in different examples.</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lang="en" sz="1600">
                <a:solidFill>
                  <a:srgbClr val="000000"/>
                </a:solidFill>
                <a:latin typeface="Arial"/>
                <a:ea typeface="Arial"/>
                <a:cs typeface="Arial"/>
                <a:sym typeface="Arial"/>
              </a:rPr>
              <a:t>Doesn’t share features learned across different positions of text.</a:t>
            </a:r>
            <a:endParaRPr sz="1600">
              <a:solidFill>
                <a:srgbClr val="000000"/>
              </a:solidFill>
              <a:latin typeface="Arial"/>
              <a:ea typeface="Arial"/>
              <a:cs typeface="Arial"/>
              <a:sym typeface="Arial"/>
            </a:endParaRPr>
          </a:p>
          <a:p>
            <a:pPr indent="0" lvl="0" marL="457200" rtl="0" algn="l">
              <a:spcBef>
                <a:spcPts val="0"/>
              </a:spcBef>
              <a:spcAft>
                <a:spcPts val="1600"/>
              </a:spcAft>
              <a:buNone/>
            </a:pPr>
            <a:r>
              <a:t/>
            </a:r>
            <a:endParaRPr sz="1600"/>
          </a:p>
        </p:txBody>
      </p:sp>
      <p:pic>
        <p:nvPicPr>
          <p:cNvPr id="430" name="Google Shape;430;p59"/>
          <p:cNvPicPr preferRelativeResize="0"/>
          <p:nvPr/>
        </p:nvPicPr>
        <p:blipFill>
          <a:blip r:embed="rId3">
            <a:alphaModFix/>
          </a:blip>
          <a:stretch>
            <a:fillRect/>
          </a:stretch>
        </p:blipFill>
        <p:spPr>
          <a:xfrm>
            <a:off x="1407113" y="1260063"/>
            <a:ext cx="6581775" cy="235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721225" y="564375"/>
            <a:ext cx="79368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t>Recurrent Neural Network</a:t>
            </a:r>
            <a:r>
              <a:rPr lang="en"/>
              <a:t>?</a:t>
            </a:r>
            <a:endParaRPr/>
          </a:p>
        </p:txBody>
      </p:sp>
      <p:sp>
        <p:nvSpPr>
          <p:cNvPr id="436" name="Google Shape;436;p60"/>
          <p:cNvSpPr txBox="1"/>
          <p:nvPr>
            <p:ph idx="1" type="body"/>
          </p:nvPr>
        </p:nvSpPr>
        <p:spPr>
          <a:xfrm>
            <a:off x="721225" y="3666525"/>
            <a:ext cx="7936800" cy="1254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In RNN the first input of a test case helps in identifying  the time sequence of the frames.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It </a:t>
            </a:r>
            <a:r>
              <a:rPr lang="en" sz="1600">
                <a:solidFill>
                  <a:srgbClr val="000000"/>
                </a:solidFill>
              </a:rPr>
              <a:t>remembers</a:t>
            </a:r>
            <a:r>
              <a:rPr lang="en" sz="1600">
                <a:solidFill>
                  <a:srgbClr val="000000"/>
                </a:solidFill>
              </a:rPr>
              <a:t> features from the input and the output of these features are given as input to the next layer in order to learn across different position of the data</a:t>
            </a:r>
            <a:endParaRPr sz="1600">
              <a:solidFill>
                <a:srgbClr val="000000"/>
              </a:solidFill>
            </a:endParaRPr>
          </a:p>
          <a:p>
            <a:pPr indent="0" lvl="0" marL="457200" rtl="0" algn="l">
              <a:spcBef>
                <a:spcPts val="1600"/>
              </a:spcBef>
              <a:spcAft>
                <a:spcPts val="1600"/>
              </a:spcAft>
              <a:buNone/>
            </a:pPr>
            <a:r>
              <a:rPr lang="en" sz="1600">
                <a:solidFill>
                  <a:srgbClr val="000000"/>
                </a:solidFill>
              </a:rPr>
              <a:t> </a:t>
            </a:r>
            <a:endParaRPr sz="1600">
              <a:solidFill>
                <a:srgbClr val="000000"/>
              </a:solidFill>
            </a:endParaRPr>
          </a:p>
        </p:txBody>
      </p:sp>
      <p:pic>
        <p:nvPicPr>
          <p:cNvPr id="437" name="Google Shape;437;p60"/>
          <p:cNvPicPr preferRelativeResize="0"/>
          <p:nvPr/>
        </p:nvPicPr>
        <p:blipFill>
          <a:blip r:embed="rId3">
            <a:alphaModFix/>
          </a:blip>
          <a:stretch>
            <a:fillRect/>
          </a:stretch>
        </p:blipFill>
        <p:spPr>
          <a:xfrm>
            <a:off x="1054125" y="1397600"/>
            <a:ext cx="6892324" cy="2348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721225" y="510550"/>
            <a:ext cx="65388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Simple RNN Network</a:t>
            </a:r>
            <a:endParaRPr/>
          </a:p>
        </p:txBody>
      </p:sp>
      <p:sp>
        <p:nvSpPr>
          <p:cNvPr id="443" name="Google Shape;443;p61"/>
          <p:cNvSpPr txBox="1"/>
          <p:nvPr>
            <p:ph idx="1" type="body"/>
          </p:nvPr>
        </p:nvSpPr>
        <p:spPr>
          <a:xfrm>
            <a:off x="687000" y="1289250"/>
            <a:ext cx="7770000" cy="37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Vanishing Gradient Problem</a:t>
            </a:r>
            <a:endParaRPr sz="1600">
              <a:solidFill>
                <a:srgbClr val="000000"/>
              </a:solidFill>
            </a:endParaRPr>
          </a:p>
          <a:p>
            <a:pPr indent="0" lvl="0" marL="457200" rtl="0" algn="l">
              <a:spcBef>
                <a:spcPts val="1600"/>
              </a:spcBef>
              <a:spcAft>
                <a:spcPts val="0"/>
              </a:spcAft>
              <a:buNone/>
            </a:pPr>
            <a:r>
              <a:rPr lang="en" sz="1600">
                <a:solidFill>
                  <a:srgbClr val="000000"/>
                </a:solidFill>
                <a:highlight>
                  <a:srgbClr val="FFFFFF"/>
                </a:highlight>
                <a:latin typeface="Arial"/>
                <a:ea typeface="Arial"/>
                <a:cs typeface="Arial"/>
                <a:sym typeface="Arial"/>
              </a:rPr>
              <a:t>Sometimes, we only need to look at recent information to perform the present task. </a:t>
            </a:r>
            <a:endParaRPr sz="1600">
              <a:solidFill>
                <a:srgbClr val="000000"/>
              </a:solidFill>
              <a:highlight>
                <a:srgbClr val="FFFFFF"/>
              </a:highlight>
              <a:latin typeface="Arial"/>
              <a:ea typeface="Arial"/>
              <a:cs typeface="Arial"/>
              <a:sym typeface="Arial"/>
            </a:endParaRPr>
          </a:p>
          <a:p>
            <a:pPr indent="-330200" lvl="0" marL="914400" rtl="0" algn="l">
              <a:spcBef>
                <a:spcPts val="160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“The </a:t>
            </a:r>
            <a:r>
              <a:rPr lang="en" sz="1600" u="sng">
                <a:solidFill>
                  <a:srgbClr val="000000"/>
                </a:solidFill>
                <a:highlight>
                  <a:srgbClr val="FFFFFF"/>
                </a:highlight>
                <a:latin typeface="Arial"/>
                <a:ea typeface="Arial"/>
                <a:cs typeface="Arial"/>
                <a:sym typeface="Arial"/>
              </a:rPr>
              <a:t>cat </a:t>
            </a:r>
            <a:r>
              <a:rPr lang="en" sz="1600">
                <a:solidFill>
                  <a:srgbClr val="000000"/>
                </a:solidFill>
                <a:highlight>
                  <a:srgbClr val="FFFFFF"/>
                </a:highlight>
                <a:latin typeface="Arial"/>
                <a:ea typeface="Arial"/>
                <a:cs typeface="Arial"/>
                <a:sym typeface="Arial"/>
              </a:rPr>
              <a:t>eat and </a:t>
            </a:r>
            <a:r>
              <a:rPr i="1" lang="en" sz="1600" u="sng">
                <a:solidFill>
                  <a:srgbClr val="000000"/>
                </a:solidFill>
                <a:highlight>
                  <a:srgbClr val="FFFFFF"/>
                </a:highlight>
                <a:latin typeface="Arial"/>
                <a:ea typeface="Arial"/>
                <a:cs typeface="Arial"/>
                <a:sym typeface="Arial"/>
              </a:rPr>
              <a:t>was </a:t>
            </a:r>
            <a:r>
              <a:rPr lang="en" sz="1600">
                <a:solidFill>
                  <a:srgbClr val="000000"/>
                </a:solidFill>
                <a:highlight>
                  <a:srgbClr val="FFFFFF"/>
                </a:highlight>
                <a:latin typeface="Arial"/>
                <a:ea typeface="Arial"/>
                <a:cs typeface="Arial"/>
                <a:sym typeface="Arial"/>
              </a:rPr>
              <a:t>full”</a:t>
            </a:r>
            <a:endParaRPr sz="1600">
              <a:solidFill>
                <a:srgbClr val="000000"/>
              </a:solidFill>
              <a:highlight>
                <a:srgbClr val="FFFFFF"/>
              </a:highlight>
              <a:latin typeface="Arial"/>
              <a:ea typeface="Arial"/>
              <a:cs typeface="Arial"/>
              <a:sym typeface="Arial"/>
            </a:endParaRPr>
          </a:p>
          <a:p>
            <a:pPr indent="0" lvl="0" marL="914400" rtl="0" algn="l">
              <a:spcBef>
                <a:spcPts val="1600"/>
              </a:spcBef>
              <a:spcAft>
                <a:spcPts val="0"/>
              </a:spcAft>
              <a:buNone/>
            </a:pPr>
            <a:r>
              <a:rPr lang="en" sz="1600">
                <a:solidFill>
                  <a:srgbClr val="000000"/>
                </a:solidFill>
                <a:highlight>
                  <a:srgbClr val="FFFFFF"/>
                </a:highlight>
                <a:latin typeface="Arial"/>
                <a:ea typeface="Arial"/>
                <a:cs typeface="Arial"/>
                <a:sym typeface="Arial"/>
              </a:rPr>
              <a:t>It is pretty obvious that the next word will be . </a:t>
            </a:r>
            <a:endParaRPr sz="1600">
              <a:solidFill>
                <a:srgbClr val="000000"/>
              </a:solidFill>
              <a:highlight>
                <a:srgbClr val="FFFFFF"/>
              </a:highlight>
              <a:latin typeface="Arial"/>
              <a:ea typeface="Arial"/>
              <a:cs typeface="Arial"/>
              <a:sym typeface="Arial"/>
            </a:endParaRPr>
          </a:p>
          <a:p>
            <a:pPr indent="-330200" lvl="0" marL="914400" rtl="0" algn="l">
              <a:spcBef>
                <a:spcPts val="1600"/>
              </a:spcBef>
              <a:spcAft>
                <a:spcPts val="0"/>
              </a:spcAft>
              <a:buClr>
                <a:srgbClr val="000000"/>
              </a:buClr>
              <a:buSzPts val="1600"/>
              <a:buFont typeface="Arial"/>
              <a:buChar char="●"/>
            </a:pPr>
            <a:r>
              <a:rPr lang="en" sz="1600">
                <a:solidFill>
                  <a:srgbClr val="000000"/>
                </a:solidFill>
                <a:latin typeface="Arial"/>
                <a:ea typeface="Arial"/>
                <a:cs typeface="Arial"/>
                <a:sym typeface="Arial"/>
              </a:rPr>
              <a:t>“The </a:t>
            </a:r>
            <a:r>
              <a:rPr lang="en" sz="1600" u="sng">
                <a:solidFill>
                  <a:srgbClr val="000000"/>
                </a:solidFill>
                <a:latin typeface="Arial"/>
                <a:ea typeface="Arial"/>
                <a:cs typeface="Arial"/>
                <a:sym typeface="Arial"/>
              </a:rPr>
              <a:t>cat </a:t>
            </a:r>
            <a:r>
              <a:rPr lang="en" sz="1600">
                <a:solidFill>
                  <a:srgbClr val="000000"/>
                </a:solidFill>
                <a:latin typeface="Arial"/>
                <a:ea typeface="Arial"/>
                <a:cs typeface="Arial"/>
                <a:sym typeface="Arial"/>
              </a:rPr>
              <a:t>ate the food and went for a walk in the garden because it (</a:t>
            </a:r>
            <a:r>
              <a:rPr i="1" lang="en" sz="1600" u="sng">
                <a:solidFill>
                  <a:srgbClr val="000000"/>
                </a:solidFill>
                <a:latin typeface="Arial"/>
                <a:ea typeface="Arial"/>
                <a:cs typeface="Arial"/>
                <a:sym typeface="Arial"/>
              </a:rPr>
              <a:t>was/were)  </a:t>
            </a:r>
            <a:r>
              <a:rPr lang="en" sz="1600">
                <a:solidFill>
                  <a:srgbClr val="000000"/>
                </a:solidFill>
                <a:latin typeface="Arial"/>
                <a:ea typeface="Arial"/>
                <a:cs typeface="Arial"/>
                <a:sym typeface="Arial"/>
              </a:rPr>
              <a:t>full.” </a:t>
            </a:r>
            <a:endParaRPr sz="1600">
              <a:solidFill>
                <a:srgbClr val="000000"/>
              </a:solidFill>
              <a:latin typeface="Arial"/>
              <a:ea typeface="Arial"/>
              <a:cs typeface="Arial"/>
              <a:sym typeface="Arial"/>
            </a:endParaRPr>
          </a:p>
          <a:p>
            <a:pPr indent="0" lvl="0" marL="457200" rtl="0" algn="l">
              <a:spcBef>
                <a:spcPts val="1600"/>
              </a:spcBef>
              <a:spcAft>
                <a:spcPts val="0"/>
              </a:spcAft>
              <a:buNone/>
            </a:pPr>
            <a:r>
              <a:rPr lang="en" sz="1600">
                <a:solidFill>
                  <a:srgbClr val="000000"/>
                </a:solidFill>
                <a:latin typeface="Arial"/>
                <a:ea typeface="Arial"/>
                <a:cs typeface="Arial"/>
                <a:sym typeface="Arial"/>
              </a:rPr>
              <a:t>Recent information suggests that the next word is probably the name of a language, but which language?  </a:t>
            </a:r>
            <a:endParaRPr sz="1600">
              <a:solidFill>
                <a:srgbClr val="000000"/>
              </a:solidFill>
              <a:latin typeface="Arial"/>
              <a:ea typeface="Arial"/>
              <a:cs typeface="Arial"/>
              <a:sym typeface="Arial"/>
            </a:endParaRPr>
          </a:p>
          <a:p>
            <a:pPr indent="0" lvl="0" marL="0" rtl="0" algn="just">
              <a:spcBef>
                <a:spcPts val="1600"/>
              </a:spcBef>
              <a:spcAft>
                <a:spcPts val="800"/>
              </a:spcAft>
              <a:buNone/>
            </a:pPr>
            <a:r>
              <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525350" y="594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 Recognition</a:t>
            </a:r>
            <a:endParaRPr/>
          </a:p>
        </p:txBody>
      </p:sp>
      <p:sp>
        <p:nvSpPr>
          <p:cNvPr id="112" name="Google Shape;112;p17"/>
          <p:cNvSpPr txBox="1"/>
          <p:nvPr>
            <p:ph idx="1" type="body"/>
          </p:nvPr>
        </p:nvSpPr>
        <p:spPr>
          <a:xfrm>
            <a:off x="646550" y="1507375"/>
            <a:ext cx="75675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Gesture recognition is to recognize specific human gestures and process them to control device.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human gestures are transmitted via special glove or read by a camera.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captured data is processed and used as an input to handle applications or devices.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On the basis of data acquisition, the gesture recognition is categorized into Glove based and Vision based gesture recognition system. </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Long-Short Term Memory</a:t>
            </a:r>
            <a:endParaRPr/>
          </a:p>
        </p:txBody>
      </p:sp>
      <p:sp>
        <p:nvSpPr>
          <p:cNvPr id="449" name="Google Shape;449;p62"/>
          <p:cNvSpPr txBox="1"/>
          <p:nvPr>
            <p:ph idx="2" type="body"/>
          </p:nvPr>
        </p:nvSpPr>
        <p:spPr>
          <a:xfrm>
            <a:off x="5188850" y="958100"/>
            <a:ext cx="3374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highlight>
                  <a:srgbClr val="FFFFFF"/>
                </a:highlight>
                <a:latin typeface="Arial"/>
                <a:ea typeface="Arial"/>
                <a:cs typeface="Arial"/>
                <a:sym typeface="Arial"/>
              </a:rPr>
              <a:t>Long Short-Term Memory (LSTM) networks are a type of recurrent neural network capable of learning order dependence in sequence prediction problems. </a:t>
            </a:r>
            <a:endParaRPr sz="1600">
              <a:solidFill>
                <a:srgbClr val="000000"/>
              </a:solidFill>
            </a:endParaRPr>
          </a:p>
        </p:txBody>
      </p:sp>
      <p:sp>
        <p:nvSpPr>
          <p:cNvPr id="450" name="Google Shape;450;p62"/>
          <p:cNvSpPr txBox="1"/>
          <p:nvPr>
            <p:ph idx="1" type="subTitle"/>
          </p:nvPr>
        </p:nvSpPr>
        <p:spPr>
          <a:xfrm>
            <a:off x="730000" y="2571750"/>
            <a:ext cx="3300900" cy="10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 type of Recurrent </a:t>
            </a:r>
            <a:r>
              <a:rPr lang="en">
                <a:solidFill>
                  <a:srgbClr val="000000"/>
                </a:solidFill>
              </a:rPr>
              <a:t>Neural</a:t>
            </a:r>
            <a:r>
              <a:rPr lang="en">
                <a:solidFill>
                  <a:srgbClr val="000000"/>
                </a:solidFill>
              </a:rPr>
              <a:t> Network that used </a:t>
            </a:r>
            <a:r>
              <a:rPr lang="en">
                <a:solidFill>
                  <a:srgbClr val="000000"/>
                </a:solidFill>
              </a:rPr>
              <a:t>references</a:t>
            </a:r>
            <a:r>
              <a:rPr lang="en">
                <a:solidFill>
                  <a:srgbClr val="000000"/>
                </a:solidFill>
              </a:rPr>
              <a:t> from a context far back.</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3"/>
          <p:cNvSpPr txBox="1"/>
          <p:nvPr>
            <p:ph type="title"/>
          </p:nvPr>
        </p:nvSpPr>
        <p:spPr>
          <a:xfrm>
            <a:off x="721225" y="484925"/>
            <a:ext cx="71799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Long-Short Term Memory (Cont.)</a:t>
            </a:r>
            <a:endParaRPr/>
          </a:p>
        </p:txBody>
      </p:sp>
      <p:pic>
        <p:nvPicPr>
          <p:cNvPr id="456" name="Google Shape;456;p63"/>
          <p:cNvPicPr preferRelativeResize="0"/>
          <p:nvPr/>
        </p:nvPicPr>
        <p:blipFill rotWithShape="1">
          <a:blip r:embed="rId3">
            <a:alphaModFix/>
          </a:blip>
          <a:srcRect b="0" l="24718" r="26890" t="0"/>
          <a:stretch/>
        </p:blipFill>
        <p:spPr>
          <a:xfrm>
            <a:off x="1865725" y="2571750"/>
            <a:ext cx="4602314" cy="2225500"/>
          </a:xfrm>
          <a:prstGeom prst="rect">
            <a:avLst/>
          </a:prstGeom>
          <a:noFill/>
          <a:ln>
            <a:noFill/>
          </a:ln>
        </p:spPr>
      </p:pic>
      <p:sp>
        <p:nvSpPr>
          <p:cNvPr id="457" name="Google Shape;457;p63"/>
          <p:cNvSpPr txBox="1"/>
          <p:nvPr>
            <p:ph idx="1" type="body"/>
          </p:nvPr>
        </p:nvSpPr>
        <p:spPr>
          <a:xfrm>
            <a:off x="721225" y="1321150"/>
            <a:ext cx="7770000" cy="347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rgbClr val="333333"/>
                </a:solidFill>
                <a:highlight>
                  <a:srgbClr val="FFFFFF"/>
                </a:highlight>
                <a:latin typeface="Arial"/>
                <a:ea typeface="Arial"/>
                <a:cs typeface="Arial"/>
                <a:sym typeface="Arial"/>
              </a:rPr>
              <a:t>LSTMs are explicitly designed to avoid the long-term dependency problem.</a:t>
            </a:r>
            <a:endParaRPr sz="1600">
              <a:solidFill>
                <a:srgbClr val="333333"/>
              </a:solidFill>
              <a:highlight>
                <a:srgbClr val="FFFFFF"/>
              </a:highlight>
              <a:latin typeface="Arial"/>
              <a:ea typeface="Arial"/>
              <a:cs typeface="Arial"/>
              <a:sym typeface="Arial"/>
            </a:endParaRPr>
          </a:p>
          <a:p>
            <a:pPr indent="-330200" lvl="0" marL="457200" rtl="0" algn="l">
              <a:spcBef>
                <a:spcPts val="0"/>
              </a:spcBef>
              <a:spcAft>
                <a:spcPts val="0"/>
              </a:spcAft>
              <a:buClr>
                <a:srgbClr val="333333"/>
              </a:buClr>
              <a:buSzPts val="1600"/>
              <a:buFont typeface="Arial"/>
              <a:buChar char="●"/>
            </a:pPr>
            <a:r>
              <a:rPr lang="en" sz="1600">
                <a:solidFill>
                  <a:srgbClr val="333333"/>
                </a:solidFill>
                <a:highlight>
                  <a:srgbClr val="FFFFFF"/>
                </a:highlight>
                <a:latin typeface="Arial"/>
                <a:ea typeface="Arial"/>
                <a:cs typeface="Arial"/>
                <a:sym typeface="Arial"/>
              </a:rPr>
              <a:t>LSTM also has a chain like structure but the basic repeating unit is not the same as the normal RNN.</a:t>
            </a:r>
            <a:endParaRPr sz="1600">
              <a:solidFill>
                <a:srgbClr val="333333"/>
              </a:solidFill>
              <a:highlight>
                <a:srgbClr val="FFFFFF"/>
              </a:highlight>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721225" y="460225"/>
            <a:ext cx="70584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Technology</a:t>
            </a:r>
            <a:endParaRPr/>
          </a:p>
        </p:txBody>
      </p:sp>
      <p:sp>
        <p:nvSpPr>
          <p:cNvPr id="463" name="Google Shape;463;p64"/>
          <p:cNvSpPr txBox="1"/>
          <p:nvPr>
            <p:ph idx="1" type="body"/>
          </p:nvPr>
        </p:nvSpPr>
        <p:spPr>
          <a:xfrm>
            <a:off x="721225" y="1485800"/>
            <a:ext cx="7793100" cy="350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a:t>
            </a:r>
            <a:r>
              <a:rPr lang="en" sz="1600">
                <a:solidFill>
                  <a:srgbClr val="24292E"/>
                </a:solidFill>
              </a:rPr>
              <a:t>Python 3.x </a:t>
            </a:r>
            <a:endParaRPr sz="1600">
              <a:solidFill>
                <a:srgbClr val="24292E"/>
              </a:solidFill>
            </a:endParaRPr>
          </a:p>
          <a:p>
            <a:pPr indent="-330200" lvl="0" marL="457200" rtl="0" algn="l">
              <a:spcBef>
                <a:spcPts val="0"/>
              </a:spcBef>
              <a:spcAft>
                <a:spcPts val="0"/>
              </a:spcAft>
              <a:buClr>
                <a:srgbClr val="24292E"/>
              </a:buClr>
              <a:buSzPts val="1600"/>
              <a:buChar char="●"/>
            </a:pPr>
            <a:r>
              <a:rPr lang="en" sz="1600">
                <a:solidFill>
                  <a:srgbClr val="24292E"/>
                </a:solidFill>
              </a:rPr>
              <a:t>PyTorch: 0.4.0 (conda installation preferred - ref </a:t>
            </a:r>
            <a:r>
              <a:rPr lang="en" sz="1600" u="sng">
                <a:solidFill>
                  <a:srgbClr val="0366D6"/>
                </a:solidFill>
                <a:hlinkClick r:id="rId3"/>
              </a:rPr>
              <a:t>https://pytorch.org/</a:t>
            </a:r>
            <a:r>
              <a:rPr lang="en" sz="1600">
                <a:solidFill>
                  <a:srgbClr val="24292E"/>
                </a:solidFill>
              </a:rPr>
              <a:t>)</a:t>
            </a:r>
            <a:endParaRPr sz="1600">
              <a:solidFill>
                <a:srgbClr val="24292E"/>
              </a:solidFill>
            </a:endParaRPr>
          </a:p>
          <a:p>
            <a:pPr indent="-330200" lvl="0" marL="457200" rtl="0" algn="l">
              <a:spcBef>
                <a:spcPts val="0"/>
              </a:spcBef>
              <a:spcAft>
                <a:spcPts val="0"/>
              </a:spcAft>
              <a:buClr>
                <a:srgbClr val="24292E"/>
              </a:buClr>
              <a:buSzPts val="1600"/>
              <a:buChar char="●"/>
            </a:pPr>
            <a:r>
              <a:rPr lang="en" sz="1600">
                <a:solidFill>
                  <a:srgbClr val="24292E"/>
                </a:solidFill>
              </a:rPr>
              <a:t>Python Library</a:t>
            </a:r>
            <a:endParaRPr sz="1600">
              <a:solidFill>
                <a:srgbClr val="24292E"/>
              </a:solidFill>
            </a:endParaRPr>
          </a:p>
          <a:p>
            <a:pPr indent="-330200" lvl="1" marL="914400" rtl="0" algn="l">
              <a:spcBef>
                <a:spcPts val="0"/>
              </a:spcBef>
              <a:spcAft>
                <a:spcPts val="0"/>
              </a:spcAft>
              <a:buClr>
                <a:srgbClr val="24292E"/>
              </a:buClr>
              <a:buSzPts val="1600"/>
              <a:buChar char="○"/>
            </a:pPr>
            <a:r>
              <a:rPr lang="en" sz="1600">
                <a:solidFill>
                  <a:srgbClr val="24292E"/>
                </a:solidFill>
              </a:rPr>
              <a:t>T</a:t>
            </a:r>
            <a:r>
              <a:rPr lang="en" sz="1600">
                <a:solidFill>
                  <a:srgbClr val="24292E"/>
                </a:solidFill>
              </a:rPr>
              <a:t>orchvision</a:t>
            </a:r>
            <a:endParaRPr sz="1600">
              <a:solidFill>
                <a:srgbClr val="24292E"/>
              </a:solidFill>
            </a:endParaRPr>
          </a:p>
          <a:p>
            <a:pPr indent="-330200" lvl="1" marL="914400" rtl="0" algn="l">
              <a:spcBef>
                <a:spcPts val="0"/>
              </a:spcBef>
              <a:spcAft>
                <a:spcPts val="0"/>
              </a:spcAft>
              <a:buClr>
                <a:srgbClr val="24292E"/>
              </a:buClr>
              <a:buSzPts val="1600"/>
              <a:buChar char="○"/>
            </a:pPr>
            <a:r>
              <a:rPr lang="en" sz="1600">
                <a:solidFill>
                  <a:srgbClr val="24292E"/>
                </a:solidFill>
              </a:rPr>
              <a:t>Matplotlib</a:t>
            </a:r>
            <a:endParaRPr sz="1600">
              <a:solidFill>
                <a:srgbClr val="24292E"/>
              </a:solidFill>
            </a:endParaRPr>
          </a:p>
          <a:p>
            <a:pPr indent="-330200" lvl="1" marL="914400" rtl="0" algn="l">
              <a:spcBef>
                <a:spcPts val="0"/>
              </a:spcBef>
              <a:spcAft>
                <a:spcPts val="0"/>
              </a:spcAft>
              <a:buClr>
                <a:srgbClr val="24292E"/>
              </a:buClr>
              <a:buSzPts val="1600"/>
              <a:buChar char="○"/>
            </a:pPr>
            <a:r>
              <a:rPr lang="en" sz="1600">
                <a:solidFill>
                  <a:srgbClr val="24292E"/>
                </a:solidFill>
              </a:rPr>
              <a:t>skvideo (scikit-video)</a:t>
            </a:r>
            <a:endParaRPr sz="1600">
              <a:solidFill>
                <a:srgbClr val="24292E"/>
              </a:solidFill>
            </a:endParaRPr>
          </a:p>
          <a:p>
            <a:pPr indent="-330200" lvl="1" marL="914400" rtl="0" algn="l">
              <a:spcBef>
                <a:spcPts val="0"/>
              </a:spcBef>
              <a:spcAft>
                <a:spcPts val="0"/>
              </a:spcAft>
              <a:buClr>
                <a:srgbClr val="24292E"/>
              </a:buClr>
              <a:buSzPts val="1600"/>
              <a:buChar char="○"/>
            </a:pPr>
            <a:r>
              <a:rPr lang="en" sz="1600">
                <a:solidFill>
                  <a:srgbClr val="24292E"/>
                </a:solidFill>
              </a:rPr>
              <a:t>PIL</a:t>
            </a:r>
            <a:endParaRPr sz="1600">
              <a:solidFill>
                <a:srgbClr val="24292E"/>
              </a:solidFill>
            </a:endParaRPr>
          </a:p>
          <a:p>
            <a:pPr indent="-330200" lvl="1" marL="914400" rtl="0" algn="l">
              <a:spcBef>
                <a:spcPts val="0"/>
              </a:spcBef>
              <a:spcAft>
                <a:spcPts val="0"/>
              </a:spcAft>
              <a:buClr>
                <a:srgbClr val="24292E"/>
              </a:buClr>
              <a:buSzPts val="1600"/>
              <a:buChar char="○"/>
            </a:pPr>
            <a:r>
              <a:rPr lang="en" sz="1600">
                <a:solidFill>
                  <a:srgbClr val="24292E"/>
                </a:solidFill>
              </a:rPr>
              <a:t>Opencv-python</a:t>
            </a:r>
            <a:endParaRPr sz="1600">
              <a:solidFill>
                <a:srgbClr val="24292E"/>
              </a:solidFill>
            </a:endParaRPr>
          </a:p>
          <a:p>
            <a:pPr indent="-330200" lvl="0" marL="457200" rtl="0" algn="l">
              <a:spcBef>
                <a:spcPts val="0"/>
              </a:spcBef>
              <a:spcAft>
                <a:spcPts val="0"/>
              </a:spcAft>
              <a:buClr>
                <a:srgbClr val="24292E"/>
              </a:buClr>
              <a:buSzPts val="1600"/>
              <a:buChar char="●"/>
            </a:pPr>
            <a:r>
              <a:rPr lang="en" sz="1600">
                <a:solidFill>
                  <a:srgbClr val="24292E"/>
                </a:solidFill>
              </a:rPr>
              <a:t>Dataset(</a:t>
            </a:r>
            <a:r>
              <a:rPr lang="en" sz="1600" u="sng">
                <a:solidFill>
                  <a:schemeClr val="hlink"/>
                </a:solidFill>
                <a:hlinkClick r:id="rId4"/>
              </a:rPr>
              <a:t>http://csr.bu.edu/asl/asllvd/annotate/session_1-2/index_session_1-2.html</a:t>
            </a:r>
            <a:r>
              <a:rPr lang="en" sz="1600">
                <a:solidFill>
                  <a:srgbClr val="24292E"/>
                </a:solidFill>
              </a:rPr>
              <a:t>)</a:t>
            </a:r>
            <a:endParaRPr sz="1600">
              <a:solidFill>
                <a:srgbClr val="24292E"/>
              </a:solidFill>
            </a:endParaRPr>
          </a:p>
          <a:p>
            <a:pPr indent="-330200" lvl="0" marL="457200" rtl="0" algn="l">
              <a:spcBef>
                <a:spcPts val="0"/>
              </a:spcBef>
              <a:spcAft>
                <a:spcPts val="0"/>
              </a:spcAft>
              <a:buClr>
                <a:srgbClr val="24292E"/>
              </a:buClr>
              <a:buSzPts val="1600"/>
              <a:buChar char="●"/>
            </a:pPr>
            <a:r>
              <a:rPr lang="en" sz="1600">
                <a:solidFill>
                  <a:srgbClr val="24292E"/>
                </a:solidFill>
              </a:rPr>
              <a:t>GPU (Graphic processing Unit) Nvidia 940m 2 GB dedicated. </a:t>
            </a:r>
            <a:endParaRPr sz="1600">
              <a:solidFill>
                <a:srgbClr val="24292E"/>
              </a:solidFill>
            </a:endParaRPr>
          </a:p>
          <a:p>
            <a:pPr indent="-330200" lvl="0" marL="457200" rtl="0" algn="l">
              <a:spcBef>
                <a:spcPts val="0"/>
              </a:spcBef>
              <a:spcAft>
                <a:spcPts val="0"/>
              </a:spcAft>
              <a:buClr>
                <a:srgbClr val="24292E"/>
              </a:buClr>
              <a:buSzPts val="1600"/>
              <a:buChar char="●"/>
            </a:pPr>
            <a:r>
              <a:rPr lang="en" sz="1600">
                <a:solidFill>
                  <a:srgbClr val="24292E"/>
                </a:solidFill>
              </a:rPr>
              <a:t>RGB Camera.</a:t>
            </a:r>
            <a:endParaRPr sz="1600">
              <a:solidFill>
                <a:srgbClr val="24292E"/>
              </a:solidFill>
            </a:endParaRPr>
          </a:p>
          <a:p>
            <a:pPr indent="0" lvl="0" marL="457200" rtl="0" algn="l">
              <a:spcBef>
                <a:spcPts val="1200"/>
              </a:spcBef>
              <a:spcAft>
                <a:spcPts val="0"/>
              </a:spcAft>
              <a:buNone/>
            </a:pPr>
            <a:r>
              <a:t/>
            </a:r>
            <a:endParaRPr sz="1600">
              <a:solidFill>
                <a:srgbClr val="24292E"/>
              </a:solidFill>
            </a:endParaRPr>
          </a:p>
          <a:p>
            <a:pPr indent="0" lvl="0" marL="457200" rtl="0" algn="l">
              <a:spcBef>
                <a:spcPts val="1200"/>
              </a:spcBef>
              <a:spcAft>
                <a:spcPts val="1600"/>
              </a:spcAft>
              <a:buNone/>
            </a:pPr>
            <a:r>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721225" y="468225"/>
            <a:ext cx="79140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Feasibility</a:t>
            </a:r>
            <a:r>
              <a:rPr lang="en"/>
              <a:t> Study</a:t>
            </a:r>
            <a:endParaRPr/>
          </a:p>
        </p:txBody>
      </p:sp>
      <p:sp>
        <p:nvSpPr>
          <p:cNvPr id="469" name="Google Shape;469;p65"/>
          <p:cNvSpPr txBox="1"/>
          <p:nvPr>
            <p:ph idx="1" type="body"/>
          </p:nvPr>
        </p:nvSpPr>
        <p:spPr>
          <a:xfrm>
            <a:off x="721225" y="1401050"/>
            <a:ext cx="8010900" cy="3431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Technical</a:t>
            </a:r>
            <a:r>
              <a:rPr lang="en" sz="2000">
                <a:solidFill>
                  <a:srgbClr val="000000"/>
                </a:solidFill>
              </a:rPr>
              <a:t> Feasibility</a:t>
            </a:r>
            <a:endParaRPr sz="20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Computational Feasibility:</a:t>
            </a:r>
            <a:endParaRPr sz="19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Time required to framing  a video=</a:t>
            </a:r>
            <a:r>
              <a:rPr lang="en" sz="1600">
                <a:solidFill>
                  <a:srgbClr val="000000"/>
                </a:solidFill>
                <a:latin typeface="Arial"/>
                <a:ea typeface="Arial"/>
                <a:cs typeface="Arial"/>
                <a:sym typeface="Arial"/>
              </a:rPr>
              <a:t>4.633311748504639 seconds</a:t>
            </a:r>
            <a:endParaRPr sz="1600">
              <a:solidFill>
                <a:srgbClr val="000000"/>
              </a:solidFill>
              <a:latin typeface="Arial"/>
              <a:ea typeface="Arial"/>
              <a:cs typeface="Arial"/>
              <a:sym typeface="Arial"/>
            </a:endParaRPr>
          </a:p>
          <a:p>
            <a:pPr indent="-342900" lvl="2" marL="1371600" rtl="0" algn="l">
              <a:spcBef>
                <a:spcPts val="0"/>
              </a:spcBef>
              <a:spcAft>
                <a:spcPts val="0"/>
              </a:spcAft>
              <a:buClr>
                <a:srgbClr val="000000"/>
              </a:buClr>
              <a:buSzPts val="1800"/>
              <a:buChar char="■"/>
            </a:pPr>
            <a:r>
              <a:rPr lang="en" sz="1600">
                <a:solidFill>
                  <a:srgbClr val="000000"/>
                </a:solidFill>
              </a:rPr>
              <a:t>Total hours to process video 77 hours. </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But this is a one time investment.</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2 Convolutional ,2 Pooling ,2 full connected.(min)</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LSTM recurrent Neural Network with n different branches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The data format we have used speeds up the hdd access upto 9 to 16 times.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The total amount of data we have  100*121*12*100*100*3=4356000000 pixels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The training of one epoque takes around 1 Hour on Nvidia GTX 1080</a:t>
            </a:r>
            <a:endParaRPr sz="1600">
              <a:solidFill>
                <a:srgbClr val="000000"/>
              </a:solidFill>
            </a:endParaRPr>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727650" y="56660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accent1"/>
                </a:solidFill>
                <a:latin typeface="Lato"/>
                <a:ea typeface="Lato"/>
                <a:cs typeface="Lato"/>
                <a:sym typeface="Lato"/>
              </a:rPr>
              <a:t>Result Feasibility</a:t>
            </a:r>
            <a:endParaRPr sz="3400"/>
          </a:p>
        </p:txBody>
      </p:sp>
      <p:sp>
        <p:nvSpPr>
          <p:cNvPr id="475" name="Google Shape;475;p66"/>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As this type of system has been developed by Nvidia on 1500 videos according to the  research paper published on 2016.</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This  project is an extension of the research paper and will have a greater accuracy rate the there system that is 75%. </a:t>
            </a:r>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727800" y="5685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And Other parameters  </a:t>
            </a:r>
            <a:endParaRPr/>
          </a:p>
        </p:txBody>
      </p:sp>
      <p:sp>
        <p:nvSpPr>
          <p:cNvPr id="481" name="Google Shape;481;p6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700">
                <a:solidFill>
                  <a:srgbClr val="000000"/>
                </a:solidFill>
              </a:rPr>
              <a:t>Hyperparameters</a:t>
            </a:r>
            <a:endParaRPr b="1" sz="17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No of layers.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No of hidden layers.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Learning rate.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Activation Function.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No of iteration</a:t>
            </a:r>
            <a:endParaRPr sz="1600">
              <a:solidFill>
                <a:srgbClr val="000000"/>
              </a:solidFill>
            </a:endParaRPr>
          </a:p>
          <a:p>
            <a:pPr indent="0" lvl="0" marL="457200" rtl="0" algn="l">
              <a:spcBef>
                <a:spcPts val="1600"/>
              </a:spcBef>
              <a:spcAft>
                <a:spcPts val="1600"/>
              </a:spcAft>
              <a:buNone/>
            </a:pPr>
            <a:r>
              <a:t/>
            </a:r>
            <a:endParaRPr>
              <a:solidFill>
                <a:srgbClr val="000000"/>
              </a:solidFill>
            </a:endParaRPr>
          </a:p>
        </p:txBody>
      </p:sp>
      <p:sp>
        <p:nvSpPr>
          <p:cNvPr id="482" name="Google Shape;482;p6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000000"/>
                </a:solidFill>
              </a:rPr>
              <a:t>Other parameters</a:t>
            </a:r>
            <a:endParaRPr b="1" sz="18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How to divide the data into train/test/dev set.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Bias/Variance.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Regularisation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Normalization</a:t>
            </a:r>
            <a:endParaRPr sz="1600">
              <a:solidFill>
                <a:srgbClr val="000000"/>
              </a:solidFill>
            </a:endParaRPr>
          </a:p>
          <a:p>
            <a:pPr indent="0" lvl="0" marL="457200" rtl="0" algn="l">
              <a:spcBef>
                <a:spcPts val="1600"/>
              </a:spcBef>
              <a:spcAft>
                <a:spcPts val="0"/>
              </a:spcAft>
              <a:buNone/>
            </a:pPr>
            <a:r>
              <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8"/>
          <p:cNvSpPr txBox="1"/>
          <p:nvPr>
            <p:ph type="title"/>
          </p:nvPr>
        </p:nvSpPr>
        <p:spPr>
          <a:xfrm>
            <a:off x="721225" y="528225"/>
            <a:ext cx="73434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r>
              <a:rPr lang="en"/>
              <a:t> </a:t>
            </a:r>
            <a:endParaRPr/>
          </a:p>
        </p:txBody>
      </p:sp>
      <p:sp>
        <p:nvSpPr>
          <p:cNvPr id="488" name="Google Shape;488;p68"/>
          <p:cNvSpPr txBox="1"/>
          <p:nvPr>
            <p:ph idx="1" type="body"/>
          </p:nvPr>
        </p:nvSpPr>
        <p:spPr>
          <a:xfrm>
            <a:off x="721200" y="1260100"/>
            <a:ext cx="7343400" cy="308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uFill>
                  <a:noFill/>
                </a:uFill>
                <a:hlinkClick r:id="rId3"/>
              </a:rPr>
              <a:t>http://colah.github.io/posts/2015-08-Understanding-LSTMs/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uFill>
                  <a:noFill/>
                </a:uFill>
                <a:hlinkClick r:id="rId4"/>
              </a:rPr>
              <a:t>https://becominghuman.ai/a-noobs-guide-to-implementing-rnn-lstm-using-tensorflow-1907a5bbb1fa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uFill>
                  <a:noFill/>
                </a:uFill>
                <a:hlinkClick r:id="rId5"/>
              </a:rPr>
              <a:t>https://towardsdatascience.com/why-deep-learning-is-needed-over-traditional-machine-learning-1b6a99177063</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uFill>
                  <a:noFill/>
                </a:uFill>
                <a:hlinkClick r:id="rId6"/>
              </a:rPr>
              <a:t>http://csr.bu.edu/asl/asllvd/annotate/session_1-2/index_session_1-2.html</a:t>
            </a:r>
            <a:endParaRPr sz="1600">
              <a:solidFill>
                <a:srgbClr val="000000"/>
              </a:solidFill>
            </a:endParaRPr>
          </a:p>
          <a:p>
            <a:pPr indent="0" lvl="0" marL="45720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494" name="Google Shape;494;p6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58000" y="48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Gesture Recognition</a:t>
            </a:r>
            <a:endParaRPr/>
          </a:p>
        </p:txBody>
      </p:sp>
      <p:sp>
        <p:nvSpPr>
          <p:cNvPr id="118" name="Google Shape;118;p18"/>
          <p:cNvSpPr txBox="1"/>
          <p:nvPr>
            <p:ph idx="1" type="body"/>
          </p:nvPr>
        </p:nvSpPr>
        <p:spPr>
          <a:xfrm>
            <a:off x="457200" y="1490375"/>
            <a:ext cx="7789500" cy="29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222222"/>
              </a:solidFill>
            </a:endParaRPr>
          </a:p>
          <a:p>
            <a:pPr indent="-330200" lvl="0" marL="457200" rtl="0" algn="l">
              <a:spcBef>
                <a:spcPts val="0"/>
              </a:spcBef>
              <a:spcAft>
                <a:spcPts val="0"/>
              </a:spcAft>
              <a:buClr>
                <a:srgbClr val="222222"/>
              </a:buClr>
              <a:buSzPts val="1600"/>
              <a:buFont typeface="Roboto"/>
              <a:buChar char="●"/>
            </a:pPr>
            <a:r>
              <a:rPr b="1" lang="en" sz="1600">
                <a:solidFill>
                  <a:srgbClr val="222222"/>
                </a:solidFill>
              </a:rPr>
              <a:t>Entertainment applications –</a:t>
            </a:r>
            <a:r>
              <a:rPr lang="en" sz="1600">
                <a:solidFill>
                  <a:srgbClr val="222222"/>
                </a:solidFill>
              </a:rPr>
              <a:t> Most video games today are played either on game consoles, arcade units or PCs, and all require a combination of input devices. </a:t>
            </a:r>
            <a:endParaRPr sz="1600">
              <a:solidFill>
                <a:srgbClr val="222222"/>
              </a:solidFill>
            </a:endParaRPr>
          </a:p>
          <a:p>
            <a:pPr indent="0" lvl="0" marL="457200" rtl="0" algn="l">
              <a:spcBef>
                <a:spcPts val="0"/>
              </a:spcBef>
              <a:spcAft>
                <a:spcPts val="0"/>
              </a:spcAft>
              <a:buNone/>
            </a:pPr>
            <a:r>
              <a:t/>
            </a:r>
            <a:endParaRPr sz="1600">
              <a:solidFill>
                <a:srgbClr val="222222"/>
              </a:solidFill>
            </a:endParaRPr>
          </a:p>
          <a:p>
            <a:pPr indent="-330200" lvl="0" marL="457200" rtl="0" algn="l">
              <a:spcBef>
                <a:spcPts val="0"/>
              </a:spcBef>
              <a:spcAft>
                <a:spcPts val="0"/>
              </a:spcAft>
              <a:buClr>
                <a:srgbClr val="222222"/>
              </a:buClr>
              <a:buSzPts val="1600"/>
              <a:buFont typeface="Arial"/>
              <a:buChar char="●"/>
            </a:pPr>
            <a:r>
              <a:rPr lang="en" sz="1600">
                <a:solidFill>
                  <a:srgbClr val="222222"/>
                </a:solidFill>
                <a:highlight>
                  <a:srgbClr val="FFFFFF"/>
                </a:highlight>
              </a:rPr>
              <a:t> </a:t>
            </a:r>
            <a:r>
              <a:rPr b="1" lang="en" sz="1600">
                <a:solidFill>
                  <a:srgbClr val="222222"/>
                </a:solidFill>
                <a:highlight>
                  <a:srgbClr val="FFFFFF"/>
                </a:highlight>
              </a:rPr>
              <a:t>Sign Language recognition -</a:t>
            </a:r>
            <a:r>
              <a:rPr lang="en" sz="1600">
                <a:solidFill>
                  <a:srgbClr val="222222"/>
                </a:solidFill>
                <a:highlight>
                  <a:srgbClr val="FFFFFF"/>
                </a:highlight>
              </a:rPr>
              <a:t>  A system that can recognize human gestures could provide a new way for people with physical disabilities to interact with computers.</a:t>
            </a:r>
            <a:endParaRPr sz="1600">
              <a:solidFill>
                <a:srgbClr val="222222"/>
              </a:solidFill>
              <a:highlight>
                <a:srgbClr val="FFFFFF"/>
              </a:highlight>
            </a:endParaRPr>
          </a:p>
          <a:p>
            <a:pPr indent="0" lvl="0" marL="0" rtl="0" algn="l">
              <a:spcBef>
                <a:spcPts val="1600"/>
              </a:spcBef>
              <a:spcAft>
                <a:spcPts val="0"/>
              </a:spcAft>
              <a:buNone/>
            </a:pPr>
            <a:r>
              <a:t/>
            </a:r>
            <a:endParaRPr sz="160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idx="4294967295" type="body"/>
          </p:nvPr>
        </p:nvSpPr>
        <p:spPr>
          <a:xfrm>
            <a:off x="729450" y="1502975"/>
            <a:ext cx="7688700" cy="2837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600">
                <a:solidFill>
                  <a:srgbClr val="222222"/>
                </a:solidFill>
              </a:rPr>
              <a:t>Automation systems –</a:t>
            </a:r>
            <a:r>
              <a:rPr lang="en" sz="1600">
                <a:solidFill>
                  <a:srgbClr val="222222"/>
                </a:solidFill>
              </a:rPr>
              <a:t> In homes, offices, transport vehicles and more, gesture recognition can be  increase usability and reduce the resources like remote controls, car entertainment systems with buttons or similar.</a:t>
            </a:r>
            <a:endParaRPr sz="1600">
              <a:solidFill>
                <a:srgbClr val="222222"/>
              </a:solidFill>
            </a:endParaRPr>
          </a:p>
          <a:p>
            <a:pPr indent="0" lvl="0" marL="457200" rtl="0" algn="l">
              <a:spcBef>
                <a:spcPts val="0"/>
              </a:spcBef>
              <a:spcAft>
                <a:spcPts val="0"/>
              </a:spcAft>
              <a:buNone/>
            </a:pPr>
            <a:r>
              <a:t/>
            </a:r>
            <a:endParaRPr sz="1600">
              <a:solidFill>
                <a:srgbClr val="222222"/>
              </a:solidFill>
            </a:endParaRPr>
          </a:p>
          <a:p>
            <a:pPr indent="-311150" lvl="0" marL="457200" rtl="0" algn="l">
              <a:spcBef>
                <a:spcPts val="0"/>
              </a:spcBef>
              <a:spcAft>
                <a:spcPts val="0"/>
              </a:spcAft>
              <a:buSzPts val="1300"/>
              <a:buChar char="●"/>
            </a:pPr>
            <a:r>
              <a:rPr b="1" lang="en" sz="1600">
                <a:solidFill>
                  <a:srgbClr val="222222"/>
                </a:solidFill>
              </a:rPr>
              <a:t>Medical Applications – </a:t>
            </a:r>
            <a:r>
              <a:rPr lang="en" sz="1600">
                <a:solidFill>
                  <a:srgbClr val="222222"/>
                </a:solidFill>
              </a:rPr>
              <a:t>Advanced robotics systems with gesture recognition can be placed in hospitals or homes to recognize and treat life threatening conditions like heart attacks or strokes.</a:t>
            </a:r>
            <a:endParaRPr sz="1600">
              <a:solidFill>
                <a:srgbClr val="222222"/>
              </a:solidFill>
            </a:endParaRPr>
          </a:p>
          <a:p>
            <a:pPr indent="0" lvl="0" marL="457200" rtl="0" algn="l">
              <a:spcBef>
                <a:spcPts val="0"/>
              </a:spcBef>
              <a:spcAft>
                <a:spcPts val="0"/>
              </a:spcAft>
              <a:buNone/>
            </a:pPr>
            <a:r>
              <a:t/>
            </a:r>
            <a:endParaRPr sz="1600">
              <a:solidFill>
                <a:srgbClr val="222222"/>
              </a:solidFill>
            </a:endParaRPr>
          </a:p>
        </p:txBody>
      </p:sp>
      <p:sp>
        <p:nvSpPr>
          <p:cNvPr id="124" name="Google Shape;124;p19"/>
          <p:cNvSpPr txBox="1"/>
          <p:nvPr>
            <p:ph type="title"/>
          </p:nvPr>
        </p:nvSpPr>
        <p:spPr>
          <a:xfrm>
            <a:off x="615150" y="5871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727650" y="1526425"/>
            <a:ext cx="7688700" cy="31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Hand gesture recognition system received great attention in the recent few years because of its various applications. </a:t>
            </a:r>
            <a:endParaRPr sz="1600">
              <a:solidFill>
                <a:schemeClr val="dk2"/>
              </a:solidFill>
            </a:endParaRPr>
          </a:p>
          <a:p>
            <a:pPr indent="0" lvl="0" marL="0" rtl="0" algn="l">
              <a:spcBef>
                <a:spcPts val="1600"/>
              </a:spcBef>
              <a:spcAft>
                <a:spcPts val="0"/>
              </a:spcAft>
              <a:buNone/>
            </a:pPr>
            <a:r>
              <a:rPr lang="en" sz="1600">
                <a:solidFill>
                  <a:schemeClr val="dk2"/>
                </a:solidFill>
              </a:rPr>
              <a:t>The essential aim of building hand gesture recognition system is to create a natural interaction between human and computer. The recognized gestures will be converted into readable form and audio for interaction with specially abled people.</a:t>
            </a:r>
            <a:endParaRPr sz="1600">
              <a:solidFill>
                <a:schemeClr val="dk2"/>
              </a:solidFill>
            </a:endParaRPr>
          </a:p>
          <a:p>
            <a:pPr indent="0" lvl="0" marL="0" rtl="0" algn="l">
              <a:spcBef>
                <a:spcPts val="1600"/>
              </a:spcBef>
              <a:spcAft>
                <a:spcPts val="0"/>
              </a:spcAft>
              <a:buNone/>
            </a:pPr>
            <a:r>
              <a:rPr lang="en" sz="1600">
                <a:solidFill>
                  <a:schemeClr val="dk2"/>
                </a:solidFill>
              </a:rPr>
              <a:t>The system will use normal RGB camera rather than expensive 3D cameras and sensors which are being used.</a:t>
            </a:r>
            <a:endParaRPr sz="1600">
              <a:solidFill>
                <a:schemeClr val="dk2"/>
              </a:solidFill>
            </a:endParaRPr>
          </a:p>
          <a:p>
            <a:pPr indent="0" lvl="0" marL="0" rtl="0" algn="l">
              <a:spcBef>
                <a:spcPts val="1600"/>
              </a:spcBef>
              <a:spcAft>
                <a:spcPts val="1600"/>
              </a:spcAft>
              <a:buNone/>
            </a:pPr>
            <a:r>
              <a:t/>
            </a:r>
            <a:endParaRPr sz="1600">
              <a:solidFill>
                <a:schemeClr val="dk2"/>
              </a:solidFill>
            </a:endParaRPr>
          </a:p>
        </p:txBody>
      </p:sp>
      <p:sp>
        <p:nvSpPr>
          <p:cNvPr id="130" name="Google Shape;130;p20"/>
          <p:cNvSpPr txBox="1"/>
          <p:nvPr>
            <p:ph type="title"/>
          </p:nvPr>
        </p:nvSpPr>
        <p:spPr>
          <a:xfrm>
            <a:off x="727650" y="541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569425" y="587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136" name="Google Shape;136;p21"/>
          <p:cNvSpPr txBox="1"/>
          <p:nvPr>
            <p:ph idx="1" type="body"/>
          </p:nvPr>
        </p:nvSpPr>
        <p:spPr>
          <a:xfrm>
            <a:off x="569425" y="1438775"/>
            <a:ext cx="7688700" cy="2477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rPr>
              <a:t>Project Goal: </a:t>
            </a:r>
            <a:endParaRPr b="1" sz="1800">
              <a:solidFill>
                <a:schemeClr val="dk2"/>
              </a:solidFill>
            </a:endParaRPr>
          </a:p>
          <a:p>
            <a:pPr indent="-330200" lvl="1" marL="1371600" rtl="0" algn="l">
              <a:lnSpc>
                <a:spcPct val="115000"/>
              </a:lnSpc>
              <a:spcBef>
                <a:spcPts val="0"/>
              </a:spcBef>
              <a:spcAft>
                <a:spcPts val="0"/>
              </a:spcAft>
              <a:buClr>
                <a:schemeClr val="dk2"/>
              </a:buClr>
              <a:buSzPts val="1600"/>
              <a:buChar char="○"/>
            </a:pPr>
            <a:r>
              <a:rPr lang="en" sz="1600">
                <a:solidFill>
                  <a:schemeClr val="dk2"/>
                </a:solidFill>
              </a:rPr>
              <a:t>To build a real time gesture classification system that can detect sign symbols using a real time gesture based system developed to identify gestures.</a:t>
            </a:r>
            <a:endParaRPr sz="1600">
              <a:solidFill>
                <a:schemeClr val="dk2"/>
              </a:solidFill>
            </a:endParaRPr>
          </a:p>
          <a:p>
            <a:pPr indent="-330200" lvl="1" marL="1371600" rtl="0" algn="l">
              <a:spcBef>
                <a:spcPts val="0"/>
              </a:spcBef>
              <a:spcAft>
                <a:spcPts val="0"/>
              </a:spcAft>
              <a:buClr>
                <a:schemeClr val="dk2"/>
              </a:buClr>
              <a:buSzPts val="1600"/>
              <a:buChar char="○"/>
            </a:pPr>
            <a:r>
              <a:rPr lang="en" sz="1600">
                <a:solidFill>
                  <a:schemeClr val="dk2"/>
                </a:solidFill>
              </a:rPr>
              <a:t> Build a system simple, easy and user friendly without using any special hardwares.</a:t>
            </a:r>
            <a:endParaRPr sz="1600">
              <a:solidFill>
                <a:schemeClr val="dk2"/>
              </a:solidFill>
            </a:endParaRPr>
          </a:p>
          <a:p>
            <a:pPr indent="-317500" lvl="1" marL="1371600" rtl="0" algn="l">
              <a:spcBef>
                <a:spcPts val="0"/>
              </a:spcBef>
              <a:spcAft>
                <a:spcPts val="0"/>
              </a:spcAft>
              <a:buClr>
                <a:schemeClr val="dk2"/>
              </a:buClr>
              <a:buSzPts val="1400"/>
              <a:buChar char="○"/>
            </a:pPr>
            <a:r>
              <a:rPr lang="en" sz="1600">
                <a:solidFill>
                  <a:schemeClr val="dk2"/>
                </a:solidFill>
              </a:rPr>
              <a:t>All computations will occur on single PC or workstation</a:t>
            </a:r>
            <a:r>
              <a:rPr lang="en" sz="1400">
                <a:solidFill>
                  <a:schemeClr val="dk2"/>
                </a:solidFill>
              </a:rPr>
              <a:t>.</a:t>
            </a:r>
            <a:endParaRPr sz="1400">
              <a:solidFill>
                <a:schemeClr val="dk2"/>
              </a:solidFill>
            </a:endParaRPr>
          </a:p>
          <a:p>
            <a:pPr indent="0" lvl="0" marL="1371600" rtl="0" algn="l">
              <a:spcBef>
                <a:spcPts val="0"/>
              </a:spcBef>
              <a:spcAft>
                <a:spcPts val="0"/>
              </a:spcAft>
              <a:buNone/>
            </a:pPr>
            <a:r>
              <a:t/>
            </a:r>
            <a:endParaRPr sz="1400">
              <a:solidFill>
                <a:schemeClr val="dk2"/>
              </a:solidFill>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rPr>
              <a:t>Deliverables:	</a:t>
            </a:r>
            <a:endParaRPr b="1" sz="1800">
              <a:solidFill>
                <a:schemeClr val="dk2"/>
              </a:solidFill>
            </a:endParaRPr>
          </a:p>
          <a:p>
            <a:pPr indent="-330200" lvl="1" marL="1371600" rtl="0" algn="l">
              <a:lnSpc>
                <a:spcPct val="115000"/>
              </a:lnSpc>
              <a:spcBef>
                <a:spcPts val="0"/>
              </a:spcBef>
              <a:spcAft>
                <a:spcPts val="0"/>
              </a:spcAft>
              <a:buClr>
                <a:schemeClr val="dk2"/>
              </a:buClr>
              <a:buSzPts val="1600"/>
              <a:buChar char="○"/>
            </a:pPr>
            <a:r>
              <a:rPr lang="en" sz="1600">
                <a:solidFill>
                  <a:schemeClr val="dk2"/>
                </a:solidFill>
              </a:rPr>
              <a:t>Software program that </a:t>
            </a:r>
            <a:r>
              <a:rPr lang="en" sz="1600">
                <a:solidFill>
                  <a:schemeClr val="dk2"/>
                </a:solidFill>
              </a:rPr>
              <a:t>recognise </a:t>
            </a:r>
            <a:r>
              <a:rPr lang="en" sz="1600">
                <a:solidFill>
                  <a:schemeClr val="dk2"/>
                </a:solidFill>
              </a:rPr>
              <a:t>gesture and convert it into text and audio.</a:t>
            </a:r>
            <a:endParaRPr sz="1600">
              <a:solidFill>
                <a:schemeClr val="dk2"/>
              </a:solidFil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